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8" r:id="rId5"/>
    <p:sldId id="272" r:id="rId6"/>
    <p:sldId id="279" r:id="rId7"/>
    <p:sldId id="273" r:id="rId8"/>
    <p:sldId id="280" r:id="rId9"/>
    <p:sldId id="274" r:id="rId10"/>
    <p:sldId id="281" r:id="rId11"/>
    <p:sldId id="275" r:id="rId12"/>
    <p:sldId id="282" r:id="rId13"/>
    <p:sldId id="276" r:id="rId14"/>
    <p:sldId id="283" r:id="rId15"/>
    <p:sldId id="258" r:id="rId16"/>
    <p:sldId id="259"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A910E8B-CA58-4146-A6DF-99F9166F2350}" type="datetimeFigureOut">
              <a:rPr lang="fr-FR" smtClean="0"/>
              <a:pPr/>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7F3565-56EC-455E-A272-31A5059355A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10E8B-CA58-4146-A6DF-99F9166F2350}" type="datetimeFigureOut">
              <a:rPr lang="fr-FR" smtClean="0"/>
              <a:pPr/>
              <a:t>06/10/2016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F3565-56EC-455E-A272-31A5059355A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933056"/>
            <a:ext cx="7772400" cy="1470025"/>
          </a:xfrm>
        </p:spPr>
        <p:txBody>
          <a:bodyPr/>
          <a:lstStyle/>
          <a:p>
            <a:r>
              <a:rPr lang="fr-FR" dirty="0" smtClean="0"/>
              <a:t>Jour 3 - réponses</a:t>
            </a:r>
            <a:endParaRPr lang="fr-FR" dirty="0"/>
          </a:p>
        </p:txBody>
      </p:sp>
      <p:pic>
        <p:nvPicPr>
          <p:cNvPr id="5122" name="Picture 2" descr="logo énigmes 2"/>
          <p:cNvPicPr>
            <a:picLocks noChangeAspect="1" noChangeArrowheads="1"/>
          </p:cNvPicPr>
          <p:nvPr/>
        </p:nvPicPr>
        <p:blipFill>
          <a:blip r:embed="rId2" cstate="print"/>
          <a:srcRect/>
          <a:stretch>
            <a:fillRect/>
          </a:stretch>
        </p:blipFill>
        <p:spPr bwMode="auto">
          <a:xfrm>
            <a:off x="3347864" y="1412776"/>
            <a:ext cx="2519362" cy="2519362"/>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fficher l'image d'origine"/>
          <p:cNvPicPr>
            <a:picLocks noChangeAspect="1" noChangeArrowheads="1"/>
          </p:cNvPicPr>
          <p:nvPr/>
        </p:nvPicPr>
        <p:blipFill>
          <a:blip r:embed="rId2" cstate="screen"/>
          <a:srcRect/>
          <a:stretch>
            <a:fillRect/>
          </a:stretch>
        </p:blipFill>
        <p:spPr bwMode="auto">
          <a:xfrm>
            <a:off x="1619672" y="1196752"/>
            <a:ext cx="6552728" cy="4248472"/>
          </a:xfrm>
          <a:prstGeom prst="rect">
            <a:avLst/>
          </a:prstGeom>
          <a:noFill/>
        </p:spPr>
      </p:pic>
      <p:sp>
        <p:nvSpPr>
          <p:cNvPr id="3" name="ZoneTexte 2"/>
          <p:cNvSpPr txBox="1"/>
          <p:nvPr/>
        </p:nvSpPr>
        <p:spPr>
          <a:xfrm>
            <a:off x="1835696" y="5805264"/>
            <a:ext cx="6624736" cy="369332"/>
          </a:xfrm>
          <a:prstGeom prst="rect">
            <a:avLst/>
          </a:prstGeom>
          <a:noFill/>
        </p:spPr>
        <p:txBody>
          <a:bodyPr wrap="square" rtlCol="0">
            <a:spAutoFit/>
          </a:bodyPr>
          <a:lstStyle/>
          <a:p>
            <a:r>
              <a:rPr lang="fr-FR" dirty="0" smtClean="0"/>
              <a:t>C’est un canard qui provoque ces ondulations à la surface de l’eau.</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fficher l'image d'origine"/>
          <p:cNvPicPr>
            <a:picLocks noChangeAspect="1" noChangeArrowheads="1"/>
          </p:cNvPicPr>
          <p:nvPr/>
        </p:nvPicPr>
        <p:blipFill>
          <a:blip r:embed="rId2" cstate="screen"/>
          <a:srcRect/>
          <a:stretch>
            <a:fillRect/>
          </a:stretch>
        </p:blipFill>
        <p:spPr bwMode="auto">
          <a:xfrm>
            <a:off x="683568" y="836712"/>
            <a:ext cx="7848872" cy="523258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ficher l'image d'origine"/>
          <p:cNvPicPr>
            <a:picLocks noChangeAspect="1" noChangeArrowheads="1"/>
          </p:cNvPicPr>
          <p:nvPr/>
        </p:nvPicPr>
        <p:blipFill>
          <a:blip r:embed="rId2" cstate="screen"/>
          <a:srcRect/>
          <a:stretch>
            <a:fillRect/>
          </a:stretch>
        </p:blipFill>
        <p:spPr bwMode="auto">
          <a:xfrm>
            <a:off x="683568" y="404664"/>
            <a:ext cx="3096344" cy="2064229"/>
          </a:xfrm>
          <a:prstGeom prst="rect">
            <a:avLst/>
          </a:prstGeom>
          <a:noFill/>
        </p:spPr>
      </p:pic>
      <p:sp>
        <p:nvSpPr>
          <p:cNvPr id="4" name="ZoneTexte 3"/>
          <p:cNvSpPr txBox="1"/>
          <p:nvPr/>
        </p:nvSpPr>
        <p:spPr>
          <a:xfrm>
            <a:off x="755576" y="3212976"/>
            <a:ext cx="2160240" cy="1754326"/>
          </a:xfrm>
          <a:prstGeom prst="rect">
            <a:avLst/>
          </a:prstGeom>
          <a:noFill/>
        </p:spPr>
        <p:txBody>
          <a:bodyPr wrap="square" rtlCol="0">
            <a:spAutoFit/>
          </a:bodyPr>
          <a:lstStyle/>
          <a:p>
            <a:r>
              <a:rPr lang="fr-FR" dirty="0" smtClean="0"/>
              <a:t>C’est un sanglier qui a laissé quelques poils (qu’on appelle des soies) sur une clôture en fil de fer barbelé.</a:t>
            </a:r>
            <a:endParaRPr lang="fr-FR" dirty="0"/>
          </a:p>
        </p:txBody>
      </p:sp>
      <p:pic>
        <p:nvPicPr>
          <p:cNvPr id="29698" name="Picture 2" descr="FIL7337.jpg"/>
          <p:cNvPicPr>
            <a:picLocks noChangeAspect="1" noChangeArrowheads="1"/>
          </p:cNvPicPr>
          <p:nvPr/>
        </p:nvPicPr>
        <p:blipFill>
          <a:blip r:embed="rId3" cstate="screen"/>
          <a:srcRect/>
          <a:stretch>
            <a:fillRect/>
          </a:stretch>
        </p:blipFill>
        <p:spPr bwMode="auto">
          <a:xfrm>
            <a:off x="3203848" y="1772816"/>
            <a:ext cx="5715000" cy="38004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fficher l'image d'origine"/>
          <p:cNvPicPr>
            <a:picLocks noChangeAspect="1" noChangeArrowheads="1"/>
          </p:cNvPicPr>
          <p:nvPr/>
        </p:nvPicPr>
        <p:blipFill>
          <a:blip r:embed="rId2" cstate="screen"/>
          <a:srcRect/>
          <a:stretch>
            <a:fillRect/>
          </a:stretch>
        </p:blipFill>
        <p:spPr bwMode="auto">
          <a:xfrm>
            <a:off x="899592" y="908720"/>
            <a:ext cx="7377310" cy="49092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26" descr="Dimensions : 1024x768                                                                                                                                                             Bouton droit de la souris, et ''Etablir en tant qu'élément d'arrière-plan'' sur Internet Explorer                                                                                                                                        Bouton droit de la souris, et ''Choisir l'image comme fond d'écran'' sous Firefox"/>
          <p:cNvPicPr>
            <a:picLocks noChangeAspect="1" noChangeArrowheads="1"/>
          </p:cNvPicPr>
          <p:nvPr/>
        </p:nvPicPr>
        <p:blipFill>
          <a:blip r:embed="rId2" cstate="screen"/>
          <a:srcRect/>
          <a:stretch>
            <a:fillRect/>
          </a:stretch>
        </p:blipFill>
        <p:spPr bwMode="auto">
          <a:xfrm>
            <a:off x="3347864" y="1556792"/>
            <a:ext cx="5292080" cy="3590634"/>
          </a:xfrm>
          <a:prstGeom prst="rect">
            <a:avLst/>
          </a:prstGeom>
          <a:noFill/>
          <a:ln w="9525">
            <a:noFill/>
            <a:miter lim="800000"/>
            <a:headEnd/>
            <a:tailEnd/>
          </a:ln>
        </p:spPr>
      </p:pic>
      <p:pic>
        <p:nvPicPr>
          <p:cNvPr id="3" name="Picture 8" descr="Afficher l'image d'origine"/>
          <p:cNvPicPr>
            <a:picLocks noChangeAspect="1" noChangeArrowheads="1"/>
          </p:cNvPicPr>
          <p:nvPr/>
        </p:nvPicPr>
        <p:blipFill>
          <a:blip r:embed="rId3" cstate="screen"/>
          <a:srcRect/>
          <a:stretch>
            <a:fillRect/>
          </a:stretch>
        </p:blipFill>
        <p:spPr bwMode="auto">
          <a:xfrm>
            <a:off x="539552" y="404664"/>
            <a:ext cx="2592288" cy="1725050"/>
          </a:xfrm>
          <a:prstGeom prst="rect">
            <a:avLst/>
          </a:prstGeom>
          <a:noFill/>
        </p:spPr>
      </p:pic>
      <p:sp>
        <p:nvSpPr>
          <p:cNvPr id="4" name="ZoneTexte 3"/>
          <p:cNvSpPr txBox="1"/>
          <p:nvPr/>
        </p:nvSpPr>
        <p:spPr>
          <a:xfrm>
            <a:off x="683568" y="3212976"/>
            <a:ext cx="2304256" cy="646331"/>
          </a:xfrm>
          <a:prstGeom prst="rect">
            <a:avLst/>
          </a:prstGeom>
          <a:noFill/>
        </p:spPr>
        <p:txBody>
          <a:bodyPr wrap="square" rtlCol="0">
            <a:spAutoFit/>
          </a:bodyPr>
          <a:lstStyle/>
          <a:p>
            <a:r>
              <a:rPr lang="fr-FR" dirty="0" smtClean="0"/>
              <a:t>Ce sont les crottes d’un lapin de garenne.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79512" y="260648"/>
            <a:ext cx="9217024" cy="115212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nSpc>
                <a:spcPct val="104000"/>
              </a:lnSpc>
              <a:spcAft>
                <a:spcPts val="7"/>
              </a:spcAft>
            </a:pPr>
            <a:r>
              <a:rPr lang="fr-FR" sz="3200" b="1" kern="1400" dirty="0" smtClean="0">
                <a:solidFill>
                  <a:srgbClr val="D4D607"/>
                </a:solidFill>
                <a:latin typeface="Century Schoolbook"/>
              </a:rPr>
              <a:t>Enigme n°2 :  Mes bottes de pluie sont « vivantes » ?</a:t>
            </a:r>
            <a:endParaRPr lang="fr-FR" sz="1600" kern="1400" dirty="0" smtClean="0">
              <a:solidFill>
                <a:srgbClr val="000000"/>
              </a:solidFill>
              <a:latin typeface="Century Schoolbook"/>
            </a:endParaRPr>
          </a:p>
          <a:p>
            <a:pPr>
              <a:lnSpc>
                <a:spcPct val="104000"/>
              </a:lnSpc>
              <a:spcAft>
                <a:spcPts val="7"/>
              </a:spcAft>
            </a:pPr>
            <a:r>
              <a:rPr lang="fr-FR" sz="1600" kern="1400" dirty="0" smtClean="0">
                <a:solidFill>
                  <a:srgbClr val="000000"/>
                </a:solidFill>
                <a:latin typeface="Century Schoolbook"/>
              </a:rPr>
              <a:t> </a:t>
            </a:r>
          </a:p>
          <a:p>
            <a:pPr>
              <a:lnSpc>
                <a:spcPct val="104000"/>
              </a:lnSpc>
              <a:spcAft>
                <a:spcPts val="7"/>
              </a:spcAft>
            </a:pPr>
            <a:endParaRPr lang="fr-FR" sz="1600" kern="1400" dirty="0" smtClean="0">
              <a:solidFill>
                <a:srgbClr val="000000"/>
              </a:solidFill>
              <a:latin typeface="Century Schoolbook"/>
            </a:endParaRPr>
          </a:p>
          <a:p>
            <a:pPr>
              <a:lnSpc>
                <a:spcPct val="104000"/>
              </a:lnSpc>
              <a:spcAft>
                <a:spcPts val="7"/>
              </a:spcAft>
            </a:pPr>
            <a:r>
              <a:rPr lang="fr-FR" sz="1600" kern="1400" dirty="0" smtClean="0">
                <a:solidFill>
                  <a:srgbClr val="000000"/>
                </a:solidFill>
                <a:latin typeface="Century Schoolbook"/>
              </a:rPr>
              <a:t> </a:t>
            </a:r>
          </a:p>
          <a:p>
            <a:pPr fontAlgn="base">
              <a:spcBef>
                <a:spcPct val="0"/>
              </a:spcBef>
              <a:spcAft>
                <a:spcPct val="0"/>
              </a:spcAf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2" descr="Latex_-_Hevea_-_Cameroun"/>
          <p:cNvPicPr>
            <a:picLocks noChangeAspect="1" noChangeArrowheads="1"/>
          </p:cNvPicPr>
          <p:nvPr/>
        </p:nvPicPr>
        <p:blipFill>
          <a:blip r:embed="rId2" cstate="print"/>
          <a:srcRect/>
          <a:stretch>
            <a:fillRect/>
          </a:stretch>
        </p:blipFill>
        <p:spPr bwMode="auto">
          <a:xfrm>
            <a:off x="4427984" y="1124744"/>
            <a:ext cx="4053886" cy="5400600"/>
          </a:xfrm>
          <a:prstGeom prst="rect">
            <a:avLst/>
          </a:prstGeom>
          <a:noFill/>
          <a:ln w="9525" algn="in">
            <a:noFill/>
            <a:miter lim="800000"/>
            <a:headEnd/>
            <a:tailEnd/>
          </a:ln>
          <a:effectLst/>
        </p:spPr>
      </p:pic>
      <p:sp>
        <p:nvSpPr>
          <p:cNvPr id="8" name="ZoneTexte 7"/>
          <p:cNvSpPr txBox="1"/>
          <p:nvPr/>
        </p:nvSpPr>
        <p:spPr>
          <a:xfrm>
            <a:off x="1043608" y="2420888"/>
            <a:ext cx="3096344" cy="2677656"/>
          </a:xfrm>
          <a:prstGeom prst="rect">
            <a:avLst/>
          </a:prstGeom>
          <a:noFill/>
        </p:spPr>
        <p:txBody>
          <a:bodyPr wrap="square" rtlCol="0">
            <a:spAutoFit/>
          </a:bodyPr>
          <a:lstStyle/>
          <a:p>
            <a:r>
              <a:rPr lang="fr-FR" sz="2800" dirty="0" smtClean="0"/>
              <a:t>Le caoutchouc est fabriqué à partir du </a:t>
            </a:r>
            <a:r>
              <a:rPr lang="fr-FR" sz="2800" b="1" dirty="0" smtClean="0"/>
              <a:t>latex</a:t>
            </a:r>
            <a:r>
              <a:rPr lang="fr-FR" sz="2800" dirty="0" smtClean="0"/>
              <a:t>, un liquide que l’on trouve à l’intérieur d’un arbre, </a:t>
            </a:r>
            <a:r>
              <a:rPr lang="fr-FR" sz="2800" b="1" dirty="0" smtClean="0"/>
              <a:t>l’hévéa</a:t>
            </a:r>
            <a:r>
              <a:rPr lang="fr-FR" sz="2800" dirty="0" smtClean="0"/>
              <a:t>.</a:t>
            </a:r>
            <a:endParaRPr lang="fr-F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10625" y="189311"/>
            <a:ext cx="8892480" cy="93610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nSpc>
                <a:spcPct val="104000"/>
              </a:lnSpc>
              <a:spcAft>
                <a:spcPts val="7"/>
              </a:spcAft>
            </a:pPr>
            <a:r>
              <a:rPr lang="fr-FR" sz="3200" b="1" kern="1400" dirty="0" smtClean="0">
                <a:solidFill>
                  <a:srgbClr val="E00D1E"/>
                </a:solidFill>
                <a:latin typeface="Century Schoolbook"/>
              </a:rPr>
              <a:t>Enigme n°3 : Pousse mousse</a:t>
            </a:r>
            <a:endParaRPr lang="fr-FR" sz="1600" kern="1400" dirty="0" smtClean="0">
              <a:solidFill>
                <a:srgbClr val="000000"/>
              </a:solidFill>
              <a:latin typeface="Century Schoolbook"/>
            </a:endParaRPr>
          </a:p>
          <a:p>
            <a:pPr>
              <a:lnSpc>
                <a:spcPct val="104000"/>
              </a:lnSpc>
              <a:spcAft>
                <a:spcPts val="7"/>
              </a:spcAft>
            </a:pPr>
            <a:r>
              <a:rPr lang="fr-FR" sz="1600" kern="1400" dirty="0" smtClean="0">
                <a:solidFill>
                  <a:srgbClr val="000000"/>
                </a:solidFill>
                <a:latin typeface="Century Schoolbook"/>
              </a:rPr>
              <a:t> </a:t>
            </a:r>
          </a:p>
          <a:p>
            <a:pPr>
              <a:lnSpc>
                <a:spcPct val="104000"/>
              </a:lnSpc>
              <a:spcAft>
                <a:spcPts val="7"/>
              </a:spcAft>
            </a:pPr>
            <a:r>
              <a:rPr lang="fr-FR" sz="1600" kern="1400" dirty="0" smtClean="0">
                <a:solidFill>
                  <a:srgbClr val="000000"/>
                </a:solidFill>
                <a:latin typeface="Century Schoolbook"/>
              </a:rPr>
              <a:t> </a:t>
            </a:r>
          </a:p>
          <a:p>
            <a:pPr fontAlgn="base">
              <a:spcBef>
                <a:spcPct val="0"/>
              </a:spcBef>
              <a:spcAft>
                <a:spcPct val="0"/>
              </a:spcAf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3" name="Rectangle 1"/>
          <p:cNvSpPr>
            <a:spLocks noChangeArrowheads="1"/>
          </p:cNvSpPr>
          <p:nvPr/>
        </p:nvSpPr>
        <p:spPr bwMode="auto">
          <a:xfrm>
            <a:off x="179512" y="692696"/>
            <a:ext cx="8604447" cy="67710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smtClean="0">
                <a:ln>
                  <a:noFill/>
                </a:ln>
                <a:solidFill>
                  <a:srgbClr val="000000"/>
                </a:solidFill>
                <a:effectLst/>
                <a:latin typeface="Century Schoolbook" pitchFamily="18" charset="0"/>
                <a:cs typeface="Arial" pitchFamily="34" charset="0"/>
              </a:rPr>
              <a:t>Observe l’image . Comment expliquer la pousse de la mousse dans cette rue ? Pourquoi ne pousse-t-elle que d’un côté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entury Schoolbook"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123728" y="2060848"/>
            <a:ext cx="5151437" cy="3870325"/>
          </a:xfrm>
          <a:prstGeom prst="rect">
            <a:avLst/>
          </a:prstGeom>
          <a:noFill/>
          <a:ln w="9525" algn="in">
            <a:noFill/>
            <a:miter lim="800000"/>
            <a:headEnd/>
            <a:tailEnd/>
          </a:ln>
          <a:effectLst/>
        </p:spPr>
      </p:pic>
      <p:sp>
        <p:nvSpPr>
          <p:cNvPr id="1027" name="Text Box 3"/>
          <p:cNvSpPr txBox="1">
            <a:spLocks noChangeArrowheads="1"/>
          </p:cNvSpPr>
          <p:nvPr/>
        </p:nvSpPr>
        <p:spPr bwMode="auto">
          <a:xfrm>
            <a:off x="0" y="2060848"/>
            <a:ext cx="2123728" cy="4524315"/>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Le coté de la rue où se garent les voitures est orienté vers le nord. Le soleil est toujours caché par les murets et les haies des jardins. Il y a toujours de l'ombre.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Sans soleil, l'eau de la rosée ou de la pluie ne sèche pas facilement et à l'ombre, il fait plus frais. Tout ce qu'il faut pour que la mousse se développe.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7236296" y="2060848"/>
            <a:ext cx="1656183" cy="2308324"/>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De l'autre coté, au contraire, le soleil réchauffe le sol et les murs. Il fait évaporer l'eau et l'humidité. La mousse ne peut pas pousser.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251520" y="1393033"/>
            <a:ext cx="8640960" cy="61555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Pour pousser la mousse n'a pas besoin de sol (comme de la terre). Elle a juste besoin d'une surface bien ferme (dure), d'humidité et de fraicheur.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entury Schoolbook"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2917215" y="5951444"/>
            <a:ext cx="6336704" cy="81310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Arial" pitchFamily="34" charset="0"/>
                <a:cs typeface="Arial" pitchFamily="34" charset="0"/>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Dans cette rue, il y a de la mousse du coté impair, presque toute l'année (parfois, elle gèle en hiver et meurt).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Century Schoolbook"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79512" y="2564904"/>
            <a:ext cx="8964488" cy="129614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nSpc>
                <a:spcPct val="104000"/>
              </a:lnSpc>
              <a:spcAft>
                <a:spcPts val="7"/>
              </a:spcAft>
            </a:pPr>
            <a:r>
              <a:rPr kumimoji="0" lang="fr-FR" sz="3200" b="1" i="0" u="none" strike="noStrike" cap="none" normalizeH="0" baseline="0" dirty="0" smtClean="0">
                <a:ln>
                  <a:noFill/>
                </a:ln>
                <a:solidFill>
                  <a:srgbClr val="F19409"/>
                </a:solidFill>
                <a:effectLst/>
                <a:latin typeface="Century Schoolbook" pitchFamily="18" charset="0"/>
                <a:cs typeface="Arial" pitchFamily="34" charset="0"/>
              </a:rPr>
              <a:t>Enigme n°1 : </a:t>
            </a:r>
            <a:r>
              <a:rPr lang="fr-FR" sz="3200" b="1" kern="1400" dirty="0" smtClean="0">
                <a:solidFill>
                  <a:srgbClr val="F19409"/>
                </a:solidFill>
                <a:latin typeface="Century Schoolbook"/>
              </a:rPr>
              <a:t>Quels animaux ont laissé ces traces ?</a:t>
            </a:r>
            <a:endParaRPr lang="fr-FR" sz="3200" b="1" dirty="0" smtClean="0">
              <a:solidFill>
                <a:srgbClr val="F19409"/>
              </a:solidFill>
              <a:latin typeface="Century Schoolbook" pitchFamily="18" charset="0"/>
              <a:cs typeface="Arial" pitchFamily="34" charset="0"/>
            </a:endParaRPr>
          </a:p>
          <a:p>
            <a:pPr fontAlgn="base">
              <a:spcBef>
                <a:spcPct val="0"/>
              </a:spcBef>
              <a:spcAft>
                <a:spcPct val="0"/>
              </a:spcAf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ficher l'image d'origine"/>
          <p:cNvPicPr>
            <a:picLocks noChangeAspect="1" noChangeArrowheads="1"/>
          </p:cNvPicPr>
          <p:nvPr/>
        </p:nvPicPr>
        <p:blipFill>
          <a:blip r:embed="rId2" cstate="screen"/>
          <a:srcRect/>
          <a:stretch>
            <a:fillRect/>
          </a:stretch>
        </p:blipFill>
        <p:spPr bwMode="auto">
          <a:xfrm>
            <a:off x="44661" y="18508"/>
            <a:ext cx="9024721" cy="68394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oesis.files.wordpress.com/2012/02/escargot.jpg?w=490&amp;h=407"/>
          <p:cNvPicPr>
            <a:picLocks noChangeAspect="1" noChangeArrowheads="1"/>
          </p:cNvPicPr>
          <p:nvPr/>
        </p:nvPicPr>
        <p:blipFill>
          <a:blip r:embed="rId2" cstate="screen"/>
          <a:srcRect/>
          <a:stretch>
            <a:fillRect/>
          </a:stretch>
        </p:blipFill>
        <p:spPr bwMode="auto">
          <a:xfrm>
            <a:off x="4211960" y="188640"/>
            <a:ext cx="3960440" cy="3289591"/>
          </a:xfrm>
          <a:prstGeom prst="rect">
            <a:avLst/>
          </a:prstGeom>
          <a:noFill/>
        </p:spPr>
      </p:pic>
      <p:pic>
        <p:nvPicPr>
          <p:cNvPr id="3" name="Picture 4" descr="Afficher l'image d'origine"/>
          <p:cNvPicPr>
            <a:picLocks noChangeAspect="1" noChangeArrowheads="1"/>
          </p:cNvPicPr>
          <p:nvPr/>
        </p:nvPicPr>
        <p:blipFill>
          <a:blip r:embed="rId3" cstate="screen"/>
          <a:srcRect/>
          <a:stretch>
            <a:fillRect/>
          </a:stretch>
        </p:blipFill>
        <p:spPr bwMode="auto">
          <a:xfrm>
            <a:off x="323528" y="548680"/>
            <a:ext cx="3705572" cy="2808312"/>
          </a:xfrm>
          <a:prstGeom prst="rect">
            <a:avLst/>
          </a:prstGeom>
          <a:noFill/>
        </p:spPr>
      </p:pic>
      <p:sp>
        <p:nvSpPr>
          <p:cNvPr id="5" name="ZoneTexte 4"/>
          <p:cNvSpPr txBox="1"/>
          <p:nvPr/>
        </p:nvSpPr>
        <p:spPr>
          <a:xfrm>
            <a:off x="5220072" y="3933056"/>
            <a:ext cx="2520280" cy="2308324"/>
          </a:xfrm>
          <a:prstGeom prst="rect">
            <a:avLst/>
          </a:prstGeom>
          <a:noFill/>
        </p:spPr>
        <p:txBody>
          <a:bodyPr wrap="square" rtlCol="0">
            <a:spAutoFit/>
          </a:bodyPr>
          <a:lstStyle/>
          <a:p>
            <a:r>
              <a:rPr lang="fr-FR" dirty="0" smtClean="0"/>
              <a:t>C’est un escargot, qui laisse des traces de mucus (un liquide qu’il produit et qui lui permet de glisser et de se déplacer). Les limaces se déplacent de la même façon.</a:t>
            </a:r>
            <a:endParaRPr lang="fr-FR" dirty="0"/>
          </a:p>
        </p:txBody>
      </p:sp>
      <p:pic>
        <p:nvPicPr>
          <p:cNvPr id="6" name="Image 5" descr="slug-1522987_1920.jpg"/>
          <p:cNvPicPr>
            <a:picLocks noChangeAspect="1"/>
          </p:cNvPicPr>
          <p:nvPr/>
        </p:nvPicPr>
        <p:blipFill>
          <a:blip r:embed="rId4" cstate="screen"/>
          <a:stretch>
            <a:fillRect/>
          </a:stretch>
        </p:blipFill>
        <p:spPr>
          <a:xfrm>
            <a:off x="467544" y="3861048"/>
            <a:ext cx="3888432" cy="25882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ficher l'image d'origine"/>
          <p:cNvPicPr>
            <a:picLocks noChangeAspect="1" noChangeArrowheads="1"/>
          </p:cNvPicPr>
          <p:nvPr/>
        </p:nvPicPr>
        <p:blipFill>
          <a:blip r:embed="rId2" cstate="screen"/>
          <a:srcRect/>
          <a:stretch>
            <a:fillRect/>
          </a:stretch>
        </p:blipFill>
        <p:spPr bwMode="auto">
          <a:xfrm>
            <a:off x="0" y="-27384"/>
            <a:ext cx="9180512" cy="68853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fficher l'image d'origine"/>
          <p:cNvPicPr>
            <a:picLocks noChangeAspect="1" noChangeArrowheads="1"/>
          </p:cNvPicPr>
          <p:nvPr/>
        </p:nvPicPr>
        <p:blipFill>
          <a:blip r:embed="rId2" cstate="screen"/>
          <a:srcRect/>
          <a:stretch>
            <a:fillRect/>
          </a:stretch>
        </p:blipFill>
        <p:spPr bwMode="auto">
          <a:xfrm>
            <a:off x="395536" y="332656"/>
            <a:ext cx="4104456" cy="3078342"/>
          </a:xfrm>
          <a:prstGeom prst="rect">
            <a:avLst/>
          </a:prstGeom>
          <a:noFill/>
        </p:spPr>
      </p:pic>
      <p:pic>
        <p:nvPicPr>
          <p:cNvPr id="3" name="Image 2" descr="bird-701631_1280.jpg"/>
          <p:cNvPicPr>
            <a:picLocks noChangeAspect="1"/>
          </p:cNvPicPr>
          <p:nvPr/>
        </p:nvPicPr>
        <p:blipFill>
          <a:blip r:embed="rId3" cstate="screen"/>
          <a:stretch>
            <a:fillRect/>
          </a:stretch>
        </p:blipFill>
        <p:spPr>
          <a:xfrm>
            <a:off x="4572000" y="404664"/>
            <a:ext cx="4356992" cy="2903527"/>
          </a:xfrm>
          <a:prstGeom prst="rect">
            <a:avLst/>
          </a:prstGeom>
        </p:spPr>
      </p:pic>
      <p:pic>
        <p:nvPicPr>
          <p:cNvPr id="4" name="Image 3" descr="snowball-fight-578445_1920.jpg"/>
          <p:cNvPicPr>
            <a:picLocks noChangeAspect="1"/>
          </p:cNvPicPr>
          <p:nvPr/>
        </p:nvPicPr>
        <p:blipFill>
          <a:blip r:embed="rId4" cstate="screen"/>
          <a:stretch>
            <a:fillRect/>
          </a:stretch>
        </p:blipFill>
        <p:spPr>
          <a:xfrm>
            <a:off x="323528" y="3573016"/>
            <a:ext cx="4211960" cy="2807973"/>
          </a:xfrm>
          <a:prstGeom prst="rect">
            <a:avLst/>
          </a:prstGeom>
        </p:spPr>
      </p:pic>
      <p:sp>
        <p:nvSpPr>
          <p:cNvPr id="5" name="ZoneTexte 4"/>
          <p:cNvSpPr txBox="1"/>
          <p:nvPr/>
        </p:nvSpPr>
        <p:spPr>
          <a:xfrm>
            <a:off x="5148064" y="3861048"/>
            <a:ext cx="3456384" cy="1200329"/>
          </a:xfrm>
          <a:prstGeom prst="rect">
            <a:avLst/>
          </a:prstGeom>
          <a:noFill/>
        </p:spPr>
        <p:txBody>
          <a:bodyPr wrap="square" rtlCol="0">
            <a:spAutoFit/>
          </a:bodyPr>
          <a:lstStyle/>
          <a:p>
            <a:r>
              <a:rPr lang="fr-FR" dirty="0" smtClean="0"/>
              <a:t>Deux espèces ont laissé ces traces dans la neige:</a:t>
            </a:r>
          </a:p>
          <a:p>
            <a:pPr>
              <a:buFontTx/>
              <a:buChar char="-"/>
            </a:pPr>
            <a:r>
              <a:rPr lang="fr-FR" dirty="0" smtClean="0"/>
              <a:t> Un merle</a:t>
            </a:r>
          </a:p>
          <a:p>
            <a:pPr>
              <a:buFontTx/>
              <a:buChar char="-"/>
            </a:pPr>
            <a:r>
              <a:rPr lang="fr-FR" dirty="0"/>
              <a:t> </a:t>
            </a:r>
            <a:r>
              <a:rPr lang="fr-FR" dirty="0" smtClean="0"/>
              <a:t>Un homme ou une femme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Afficher l'image d'origine"/>
          <p:cNvPicPr>
            <a:picLocks noChangeAspect="1" noChangeArrowheads="1"/>
          </p:cNvPicPr>
          <p:nvPr/>
        </p:nvPicPr>
        <p:blipFill>
          <a:blip r:embed="rId2" cstate="screen"/>
          <a:srcRect/>
          <a:stretch>
            <a:fillRect/>
          </a:stretch>
        </p:blipFill>
        <p:spPr bwMode="auto">
          <a:xfrm>
            <a:off x="899591" y="476672"/>
            <a:ext cx="7038373" cy="46805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Afficher l'image d'origine"/>
          <p:cNvPicPr>
            <a:picLocks noChangeAspect="1" noChangeArrowheads="1"/>
          </p:cNvPicPr>
          <p:nvPr/>
        </p:nvPicPr>
        <p:blipFill>
          <a:blip r:embed="rId2" cstate="screen"/>
          <a:srcRect/>
          <a:stretch>
            <a:fillRect/>
          </a:stretch>
        </p:blipFill>
        <p:spPr bwMode="auto">
          <a:xfrm>
            <a:off x="899591" y="476672"/>
            <a:ext cx="2592289" cy="1723873"/>
          </a:xfrm>
          <a:prstGeom prst="rect">
            <a:avLst/>
          </a:prstGeom>
          <a:noFill/>
        </p:spPr>
      </p:pic>
      <p:pic>
        <p:nvPicPr>
          <p:cNvPr id="3" name="Image 2" descr="fox-985292_1920.jpg"/>
          <p:cNvPicPr>
            <a:picLocks noChangeAspect="1"/>
          </p:cNvPicPr>
          <p:nvPr/>
        </p:nvPicPr>
        <p:blipFill>
          <a:blip r:embed="rId3" cstate="screen"/>
          <a:stretch>
            <a:fillRect/>
          </a:stretch>
        </p:blipFill>
        <p:spPr>
          <a:xfrm>
            <a:off x="2555776" y="1772816"/>
            <a:ext cx="6156176" cy="4068848"/>
          </a:xfrm>
          <a:prstGeom prst="rect">
            <a:avLst/>
          </a:prstGeom>
        </p:spPr>
      </p:pic>
      <p:sp>
        <p:nvSpPr>
          <p:cNvPr id="4" name="ZoneTexte 3"/>
          <p:cNvSpPr txBox="1"/>
          <p:nvPr/>
        </p:nvSpPr>
        <p:spPr>
          <a:xfrm>
            <a:off x="827584" y="3140968"/>
            <a:ext cx="1584176" cy="1754326"/>
          </a:xfrm>
          <a:prstGeom prst="rect">
            <a:avLst/>
          </a:prstGeom>
          <a:noFill/>
        </p:spPr>
        <p:txBody>
          <a:bodyPr wrap="square" rtlCol="0">
            <a:spAutoFit/>
          </a:bodyPr>
          <a:lstStyle/>
          <a:p>
            <a:r>
              <a:rPr lang="fr-FR" dirty="0" smtClean="0"/>
              <a:t>C’est un renard qui a laissé une empreinte de patte dans la boue.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fficher l'image d'origine"/>
          <p:cNvPicPr>
            <a:picLocks noChangeAspect="1" noChangeArrowheads="1"/>
          </p:cNvPicPr>
          <p:nvPr/>
        </p:nvPicPr>
        <p:blipFill>
          <a:blip r:embed="rId2" cstate="screen"/>
          <a:srcRect/>
          <a:stretch>
            <a:fillRect/>
          </a:stretch>
        </p:blipFill>
        <p:spPr bwMode="auto">
          <a:xfrm>
            <a:off x="2050207" y="404664"/>
            <a:ext cx="5618137" cy="57606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316</Words>
  <Application>Microsoft Office PowerPoint</Application>
  <PresentationFormat>Affichage à l'écran (4:3)</PresentationFormat>
  <Paragraphs>28</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Jour 3 - réponses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Enigmes Jour 1</dc:title>
  <dc:creator>Microsoft</dc:creator>
  <cp:lastModifiedBy>Microsoft</cp:lastModifiedBy>
  <cp:revision>11</cp:revision>
  <dcterms:created xsi:type="dcterms:W3CDTF">2016-09-06T08:45:55Z</dcterms:created>
  <dcterms:modified xsi:type="dcterms:W3CDTF">2016-10-06T08:21:30Z</dcterms:modified>
</cp:coreProperties>
</file>