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57" r:id="rId4"/>
    <p:sldId id="258" r:id="rId5"/>
    <p:sldId id="259" r:id="rId6"/>
    <p:sldId id="261" r:id="rId7"/>
    <p:sldId id="262" r:id="rId8"/>
    <p:sldId id="263" r:id="rId9"/>
    <p:sldId id="264" r:id="rId10"/>
    <p:sldId id="260" r:id="rId11"/>
    <p:sldId id="265" r:id="rId12"/>
    <p:sldId id="266" r:id="rId13"/>
    <p:sldId id="267"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7" autoAdjust="0"/>
  </p:normalViewPr>
  <p:slideViewPr>
    <p:cSldViewPr>
      <p:cViewPr varScale="1">
        <p:scale>
          <a:sx n="63" d="100"/>
          <a:sy n="63" d="100"/>
        </p:scale>
        <p:origin x="-158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19103-7816-47EE-9279-3422FB6D33D4}" type="datetimeFigureOut">
              <a:rPr lang="fr-FR" smtClean="0"/>
              <a:pPr/>
              <a:t>10/09/2015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47AD6-3451-4DBC-AAC2-DBDA18BC499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Séance 1 : La Terre </a:t>
            </a:r>
            <a:r>
              <a:rPr lang="fr-FR" smtClean="0"/>
              <a:t>se réchauffe</a:t>
            </a:r>
            <a:endParaRPr lang="fr-FR"/>
          </a:p>
        </p:txBody>
      </p:sp>
      <p:sp>
        <p:nvSpPr>
          <p:cNvPr id="4" name="Espace réservé du numéro de diapositive 3"/>
          <p:cNvSpPr>
            <a:spLocks noGrp="1"/>
          </p:cNvSpPr>
          <p:nvPr>
            <p:ph type="sldNum" sz="quarter" idx="10"/>
          </p:nvPr>
        </p:nvSpPr>
        <p:spPr/>
        <p:txBody>
          <a:bodyPr/>
          <a:lstStyle/>
          <a:p>
            <a:fld id="{07F47AD6-3451-4DBC-AAC2-DBDA18BC499F}"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Expliquer la notion de moyenne.</a:t>
            </a:r>
            <a:endParaRPr lang="fr-FR" dirty="0"/>
          </a:p>
        </p:txBody>
      </p:sp>
      <p:sp>
        <p:nvSpPr>
          <p:cNvPr id="4" name="Espace réservé du numéro de diapositive 3"/>
          <p:cNvSpPr>
            <a:spLocks noGrp="1"/>
          </p:cNvSpPr>
          <p:nvPr>
            <p:ph type="sldNum" sz="quarter" idx="10"/>
          </p:nvPr>
        </p:nvSpPr>
        <p:spPr/>
        <p:txBody>
          <a:bodyPr/>
          <a:lstStyle/>
          <a:p>
            <a:fld id="{07F47AD6-3451-4DBC-AAC2-DBDA18BC499F}"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Faire lire le texte au</a:t>
            </a:r>
            <a:r>
              <a:rPr lang="fr-FR" baseline="0" dirty="0" smtClean="0"/>
              <a:t> regard des illustrations</a:t>
            </a:r>
          </a:p>
          <a:p>
            <a:r>
              <a:rPr lang="fr-FR" dirty="0" smtClean="0"/>
              <a:t>Les élèves étudient des documents montrant des événements climatiques extrêmes survenus ces dernières années et imputables au changement climatique (sécheresses, inondations…). Ils doivent mettre en évidence le caractère inhabituel de ces événements et leur lien avec le changement climatique.</a:t>
            </a:r>
            <a:endParaRPr lang="fr-FR" dirty="0"/>
          </a:p>
        </p:txBody>
      </p:sp>
      <p:sp>
        <p:nvSpPr>
          <p:cNvPr id="4" name="Espace réservé du numéro de diapositive 3"/>
          <p:cNvSpPr>
            <a:spLocks noGrp="1"/>
          </p:cNvSpPr>
          <p:nvPr>
            <p:ph type="sldNum" sz="quarter" idx="10"/>
          </p:nvPr>
        </p:nvSpPr>
        <p:spPr/>
        <p:txBody>
          <a:bodyPr/>
          <a:lstStyle/>
          <a:p>
            <a:fld id="{07F47AD6-3451-4DBC-AAC2-DBDA18BC499F}"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glacier est une masse de glace plus ou moins étendue qui se forme par le tassement de couches de neige accumulées. Écrasée sous son propre poids, la neige expulse l'air qu'elle contient, se soude en une masse compacte et se transforme en glace.</a:t>
            </a:r>
          </a:p>
          <a:p>
            <a:endParaRPr lang="fr-FR" dirty="0" smtClean="0"/>
          </a:p>
          <a:p>
            <a:r>
              <a:rPr lang="fr-FR" dirty="0" smtClean="0"/>
              <a:t>Le domaine de plasticité de la glace étant particulièrement étendu, un glacier s'écoule lentement sous l'effet de la gravité le long d'une pente ou par fluage.</a:t>
            </a:r>
            <a:endParaRPr lang="fr-FR" dirty="0"/>
          </a:p>
        </p:txBody>
      </p:sp>
      <p:sp>
        <p:nvSpPr>
          <p:cNvPr id="4" name="Espace réservé du numéro de diapositive 3"/>
          <p:cNvSpPr>
            <a:spLocks noGrp="1"/>
          </p:cNvSpPr>
          <p:nvPr>
            <p:ph type="sldNum" sz="quarter" idx="10"/>
          </p:nvPr>
        </p:nvSpPr>
        <p:spPr/>
        <p:txBody>
          <a:bodyPr/>
          <a:lstStyle/>
          <a:p>
            <a:fld id="{07F47AD6-3451-4DBC-AAC2-DBDA18BC499F}" type="slidenum">
              <a:rPr lang="fr-FR" smtClean="0"/>
              <a:pPr/>
              <a:t>10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L’épaisseur diminue</a:t>
            </a:r>
            <a:endParaRPr lang="fr-FR" dirty="0"/>
          </a:p>
        </p:txBody>
      </p:sp>
      <p:sp>
        <p:nvSpPr>
          <p:cNvPr id="4" name="Espace réservé du numéro de diapositive 3"/>
          <p:cNvSpPr>
            <a:spLocks noGrp="1"/>
          </p:cNvSpPr>
          <p:nvPr>
            <p:ph type="sldNum" sz="quarter" idx="10"/>
          </p:nvPr>
        </p:nvSpPr>
        <p:spPr/>
        <p:txBody>
          <a:bodyPr/>
          <a:lstStyle/>
          <a:p>
            <a:fld id="{07F47AD6-3451-4DBC-AAC2-DBDA18BC499F}"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7A24CFE-0C85-438C-BA66-1B30E9DCA8D9}" type="datetimeFigureOut">
              <a:rPr lang="fr-FR" smtClean="0"/>
              <a:pPr/>
              <a:t>10/09/2015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9DBBBE-94AA-4B2F-AD93-C15DF5E9A68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24CFE-0C85-438C-BA66-1B30E9DCA8D9}" type="datetimeFigureOut">
              <a:rPr lang="fr-FR" smtClean="0"/>
              <a:pPr/>
              <a:t>10/09/2015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DBBBE-94AA-4B2F-AD93-C15DF5E9A68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On entend souvent parler de changement climatique.</a:t>
            </a:r>
            <a:br>
              <a:rPr lang="fr-FR" dirty="0" smtClean="0"/>
            </a:br>
            <a:r>
              <a:rPr lang="fr-FR" dirty="0"/>
              <a:t/>
            </a:r>
            <a:br>
              <a:rPr lang="fr-FR" dirty="0"/>
            </a:br>
            <a:r>
              <a:rPr lang="fr-FR" i="1" dirty="0" smtClean="0"/>
              <a:t>Qu’est-ce qui change ?</a:t>
            </a:r>
            <a:endParaRPr lang="fr-FR"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71600" y="2060848"/>
            <a:ext cx="7416824" cy="707886"/>
          </a:xfrm>
          <a:prstGeom prst="rect">
            <a:avLst/>
          </a:prstGeom>
          <a:solidFill>
            <a:schemeClr val="bg1"/>
          </a:solidFill>
          <a:ln>
            <a:solidFill>
              <a:srgbClr val="FF0000"/>
            </a:solidFill>
          </a:ln>
        </p:spPr>
        <p:txBody>
          <a:bodyPr wrap="square" rtlCol="0">
            <a:spAutoFit/>
          </a:bodyPr>
          <a:lstStyle/>
          <a:p>
            <a:pPr algn="ctr"/>
            <a:r>
              <a:rPr lang="fr-FR" sz="2000" dirty="0" smtClean="0"/>
              <a:t>Le réchauffement du climat provoque la fonte des glaciers partout dans le monde</a:t>
            </a:r>
            <a:endParaRPr lang="fr-FR" sz="2000" dirty="0"/>
          </a:p>
        </p:txBody>
      </p:sp>
      <p:pic>
        <p:nvPicPr>
          <p:cNvPr id="20484" name="Picture 4"/>
          <p:cNvPicPr>
            <a:picLocks noChangeAspect="1" noChangeArrowheads="1"/>
          </p:cNvPicPr>
          <p:nvPr/>
        </p:nvPicPr>
        <p:blipFill>
          <a:blip r:embed="rId3" cstate="email"/>
          <a:srcRect/>
          <a:stretch>
            <a:fillRect/>
          </a:stretch>
        </p:blipFill>
        <p:spPr bwMode="auto">
          <a:xfrm>
            <a:off x="1043608" y="908720"/>
            <a:ext cx="73152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srcRect/>
          <a:stretch>
            <a:fillRect/>
          </a:stretch>
        </p:blipFill>
        <p:spPr bwMode="auto">
          <a:xfrm>
            <a:off x="0" y="548680"/>
            <a:ext cx="7562850" cy="809625"/>
          </a:xfrm>
          <a:prstGeom prst="rect">
            <a:avLst/>
          </a:prstGeom>
          <a:noFill/>
          <a:ln w="9525">
            <a:noFill/>
            <a:miter lim="800000"/>
            <a:headEnd/>
            <a:tailEnd/>
          </a:ln>
        </p:spPr>
      </p:pic>
      <p:pic>
        <p:nvPicPr>
          <p:cNvPr id="24579" name="Picture 3"/>
          <p:cNvPicPr>
            <a:picLocks noChangeAspect="1" noChangeArrowheads="1"/>
          </p:cNvPicPr>
          <p:nvPr/>
        </p:nvPicPr>
        <p:blipFill>
          <a:blip r:embed="rId3" cstate="email"/>
          <a:srcRect/>
          <a:stretch>
            <a:fillRect/>
          </a:stretch>
        </p:blipFill>
        <p:spPr bwMode="auto">
          <a:xfrm>
            <a:off x="1691680" y="1484784"/>
            <a:ext cx="5254897" cy="4198948"/>
          </a:xfrm>
          <a:prstGeom prst="rect">
            <a:avLst/>
          </a:prstGeom>
          <a:noFill/>
          <a:ln w="9525">
            <a:noFill/>
            <a:miter lim="800000"/>
            <a:headEnd/>
            <a:tailEnd/>
          </a:ln>
        </p:spPr>
      </p:pic>
      <p:pic>
        <p:nvPicPr>
          <p:cNvPr id="24580" name="Picture 4"/>
          <p:cNvPicPr>
            <a:picLocks noChangeAspect="1" noChangeArrowheads="1"/>
          </p:cNvPicPr>
          <p:nvPr/>
        </p:nvPicPr>
        <p:blipFill>
          <a:blip r:embed="rId4" cstate="email"/>
          <a:srcRect/>
          <a:stretch>
            <a:fillRect/>
          </a:stretch>
        </p:blipFill>
        <p:spPr bwMode="auto">
          <a:xfrm>
            <a:off x="1691680" y="1628800"/>
            <a:ext cx="5112568" cy="3828425"/>
          </a:xfrm>
          <a:prstGeom prst="rect">
            <a:avLst/>
          </a:prstGeom>
          <a:noFill/>
          <a:ln w="9525">
            <a:noFill/>
            <a:miter lim="800000"/>
            <a:headEnd/>
            <a:tailEnd/>
          </a:ln>
        </p:spPr>
      </p:pic>
      <p:sp>
        <p:nvSpPr>
          <p:cNvPr id="5" name="ZoneTexte 4"/>
          <p:cNvSpPr txBox="1"/>
          <p:nvPr/>
        </p:nvSpPr>
        <p:spPr>
          <a:xfrm>
            <a:off x="1619672" y="5733256"/>
            <a:ext cx="5400600" cy="369332"/>
          </a:xfrm>
          <a:prstGeom prst="rect">
            <a:avLst/>
          </a:prstGeom>
          <a:noFill/>
        </p:spPr>
        <p:txBody>
          <a:bodyPr wrap="square" rtlCol="0">
            <a:spAutoFit/>
          </a:bodyPr>
          <a:lstStyle/>
          <a:p>
            <a:r>
              <a:rPr lang="fr-FR" dirty="0" smtClean="0"/>
              <a:t>Banquise arctique pendant l’hiver  1979 et l’hiver 2003</a:t>
            </a:r>
            <a:endParaRPr lang="fr-FR" dirty="0"/>
          </a:p>
        </p:txBody>
      </p:sp>
      <p:sp>
        <p:nvSpPr>
          <p:cNvPr id="6" name="ZoneTexte 5"/>
          <p:cNvSpPr txBox="1"/>
          <p:nvPr/>
        </p:nvSpPr>
        <p:spPr>
          <a:xfrm>
            <a:off x="2123728" y="908720"/>
            <a:ext cx="7020272" cy="400110"/>
          </a:xfrm>
          <a:prstGeom prst="rect">
            <a:avLst/>
          </a:prstGeom>
          <a:solidFill>
            <a:schemeClr val="bg1"/>
          </a:solidFill>
          <a:ln>
            <a:solidFill>
              <a:srgbClr val="FF0000"/>
            </a:solidFill>
          </a:ln>
        </p:spPr>
        <p:txBody>
          <a:bodyPr wrap="square" rtlCol="0">
            <a:spAutoFit/>
          </a:bodyPr>
          <a:lstStyle/>
          <a:p>
            <a:pPr algn="ctr"/>
            <a:r>
              <a:rPr lang="fr-FR" sz="2000" dirty="0" smtClean="0"/>
              <a:t>La surface de la banquise diminue rapidement depuis 30 ans</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457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email"/>
          <a:srcRect/>
          <a:stretch>
            <a:fillRect/>
          </a:stretch>
        </p:blipFill>
        <p:spPr bwMode="auto">
          <a:xfrm>
            <a:off x="1043608" y="260648"/>
            <a:ext cx="7231335" cy="6316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t>Les climats changent depuis un </a:t>
            </a:r>
            <a:r>
              <a:rPr lang="fr-FR" u="sng" dirty="0" smtClean="0"/>
              <a:t>siècle</a:t>
            </a:r>
            <a:endParaRPr lang="fr-FR" u="sng" dirty="0"/>
          </a:p>
        </p:txBody>
      </p:sp>
      <p:sp>
        <p:nvSpPr>
          <p:cNvPr id="3" name="Espace réservé du contenu 2"/>
          <p:cNvSpPr>
            <a:spLocks noGrp="1"/>
          </p:cNvSpPr>
          <p:nvPr>
            <p:ph idx="1"/>
          </p:nvPr>
        </p:nvSpPr>
        <p:spPr/>
        <p:txBody>
          <a:bodyPr>
            <a:normAutofit fontScale="92500"/>
          </a:bodyPr>
          <a:lstStyle/>
          <a:p>
            <a:r>
              <a:rPr lang="fr-FR" sz="4400" dirty="0" smtClean="0"/>
              <a:t>Il fait de plus en plus chaud.</a:t>
            </a:r>
          </a:p>
          <a:p>
            <a:r>
              <a:rPr lang="fr-FR" sz="4400" dirty="0" smtClean="0"/>
              <a:t>Les glaciers et la banquise fondent.</a:t>
            </a:r>
          </a:p>
          <a:p>
            <a:r>
              <a:rPr lang="fr-FR" sz="4400" dirty="0" smtClean="0"/>
              <a:t>Il y a de plus en plus d’événements climatiques extrêmes.</a:t>
            </a:r>
          </a:p>
          <a:p>
            <a:pPr>
              <a:buNone/>
            </a:pPr>
            <a:r>
              <a:rPr lang="fr-FR" sz="4400" dirty="0" smtClean="0"/>
              <a:t>C’est ce qu’on appelle le </a:t>
            </a:r>
            <a:r>
              <a:rPr lang="fr-FR" sz="4400" u="sng" dirty="0" smtClean="0"/>
              <a:t>changement climatique.</a:t>
            </a:r>
            <a:endParaRPr lang="fr-FR" sz="4400" u="sng" dirty="0"/>
          </a:p>
        </p:txBody>
      </p:sp>
      <p:sp>
        <p:nvSpPr>
          <p:cNvPr id="4" name="Rectangle 3"/>
          <p:cNvSpPr/>
          <p:nvPr/>
        </p:nvSpPr>
        <p:spPr>
          <a:xfrm>
            <a:off x="5364088" y="1556792"/>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19672" y="2420888"/>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355976" y="2420888"/>
            <a:ext cx="20162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979712" y="3140968"/>
            <a:ext cx="32403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724128" y="4509120"/>
            <a:ext cx="273630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11560" y="5229200"/>
            <a:ext cx="28803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Des propositions d’élèves…</a:t>
            </a:r>
            <a:endParaRPr lang="fr-FR" i="1" dirty="0"/>
          </a:p>
        </p:txBody>
      </p:sp>
      <p:sp>
        <p:nvSpPr>
          <p:cNvPr id="3" name="Espace réservé du contenu 2"/>
          <p:cNvSpPr>
            <a:spLocks noGrp="1"/>
          </p:cNvSpPr>
          <p:nvPr>
            <p:ph idx="1"/>
          </p:nvPr>
        </p:nvSpPr>
        <p:spPr/>
        <p:txBody>
          <a:bodyPr>
            <a:normAutofit fontScale="92500" lnSpcReduction="20000"/>
          </a:bodyPr>
          <a:lstStyle/>
          <a:p>
            <a:r>
              <a:rPr lang="fr-FR" dirty="0" smtClean="0"/>
              <a:t>Le climat change à cause de la pollution</a:t>
            </a:r>
          </a:p>
          <a:p>
            <a:r>
              <a:rPr lang="fr-FR" dirty="0" smtClean="0"/>
              <a:t>A cause des éoliennes </a:t>
            </a:r>
          </a:p>
          <a:p>
            <a:r>
              <a:rPr lang="fr-FR" dirty="0" smtClean="0"/>
              <a:t>Parce qu’il est chaud et parfois froid</a:t>
            </a:r>
          </a:p>
          <a:p>
            <a:r>
              <a:rPr lang="fr-FR" dirty="0" smtClean="0"/>
              <a:t>Le climat ne peut pas rester pareil il faut qu’il change</a:t>
            </a:r>
          </a:p>
          <a:p>
            <a:r>
              <a:rPr lang="fr-FR" dirty="0" smtClean="0"/>
              <a:t>Un coup il pleut, un coup il ne pleut pas / le temps change</a:t>
            </a:r>
          </a:p>
          <a:p>
            <a:r>
              <a:rPr lang="fr-FR" dirty="0" smtClean="0"/>
              <a:t>Le vent souffle et emporte les températures chaudes vers les températures froides.</a:t>
            </a:r>
          </a:p>
          <a:p>
            <a:r>
              <a:rPr lang="fr-FR" dirty="0" smtClean="0"/>
              <a:t>Le climat change par rapport à la température</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ation-lamap.org/sites/default/files/upload/media/minisites/projet_climat/fiches/Le_climat_fiche_04.jpg"/>
          <p:cNvPicPr>
            <a:picLocks noChangeAspect="1" noChangeArrowheads="1"/>
          </p:cNvPicPr>
          <p:nvPr/>
        </p:nvPicPr>
        <p:blipFill>
          <a:blip r:embed="rId3" cstate="email"/>
          <a:srcRect/>
          <a:stretch>
            <a:fillRect/>
          </a:stretch>
        </p:blipFill>
        <p:spPr bwMode="auto">
          <a:xfrm>
            <a:off x="251520" y="332656"/>
            <a:ext cx="7110586" cy="792088"/>
          </a:xfrm>
          <a:prstGeom prst="rect">
            <a:avLst/>
          </a:prstGeom>
          <a:noFill/>
        </p:spPr>
      </p:pic>
      <p:grpSp>
        <p:nvGrpSpPr>
          <p:cNvPr id="5" name="Groupe 4"/>
          <p:cNvGrpSpPr/>
          <p:nvPr/>
        </p:nvGrpSpPr>
        <p:grpSpPr>
          <a:xfrm>
            <a:off x="539552" y="980728"/>
            <a:ext cx="2880320" cy="5688632"/>
            <a:chOff x="539552" y="980728"/>
            <a:chExt cx="2880320" cy="5688632"/>
          </a:xfrm>
        </p:grpSpPr>
        <p:pic>
          <p:nvPicPr>
            <p:cNvPr id="1028" name="Picture 4" descr="http://www.fondation-lamap.org/sites/default/files/upload/media/minisites/projet_climat/fiches/Le_climat_fiche_04.jpg"/>
            <p:cNvPicPr>
              <a:picLocks noChangeAspect="1" noChangeArrowheads="1"/>
            </p:cNvPicPr>
            <p:nvPr/>
          </p:nvPicPr>
          <p:blipFill>
            <a:blip r:embed="rId4" cstate="email"/>
            <a:srcRect/>
            <a:stretch>
              <a:fillRect/>
            </a:stretch>
          </p:blipFill>
          <p:spPr bwMode="auto">
            <a:xfrm>
              <a:off x="539552" y="980728"/>
              <a:ext cx="2808312" cy="5627159"/>
            </a:xfrm>
            <a:prstGeom prst="rect">
              <a:avLst/>
            </a:prstGeom>
            <a:noFill/>
          </p:spPr>
        </p:pic>
        <p:sp>
          <p:nvSpPr>
            <p:cNvPr id="4" name="Rectangle 3"/>
            <p:cNvSpPr/>
            <p:nvPr/>
          </p:nvSpPr>
          <p:spPr>
            <a:xfrm>
              <a:off x="2483768" y="2564904"/>
              <a:ext cx="936104"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Rectangle 5"/>
          <p:cNvSpPr/>
          <p:nvPr/>
        </p:nvSpPr>
        <p:spPr>
          <a:xfrm>
            <a:off x="2699792" y="1844824"/>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763688" y="5877272"/>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699792" y="2132856"/>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699792" y="1772816"/>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63688" y="6453336"/>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63688" y="6165304"/>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763688" y="5373216"/>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763688" y="5517232"/>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763688" y="6381328"/>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763688" y="5949280"/>
            <a:ext cx="576064" cy="72008"/>
          </a:xfrm>
          <a:prstGeom prst="rect">
            <a:avLst/>
          </a:prstGeom>
          <a:solidFill>
            <a:srgbClr val="FFFF00">
              <a:alpha val="38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707904" y="1700808"/>
            <a:ext cx="4464496" cy="1200329"/>
          </a:xfrm>
          <a:prstGeom prst="rect">
            <a:avLst/>
          </a:prstGeom>
          <a:noFill/>
          <a:ln>
            <a:solidFill>
              <a:srgbClr val="FF0000"/>
            </a:solidFill>
          </a:ln>
        </p:spPr>
        <p:txBody>
          <a:bodyPr wrap="square" rtlCol="0">
            <a:spAutoFit/>
          </a:bodyPr>
          <a:lstStyle/>
          <a:p>
            <a:r>
              <a:rPr lang="fr-FR" dirty="0" smtClean="0"/>
              <a:t>Il y a des années plus chaudes que d’autres.</a:t>
            </a:r>
          </a:p>
          <a:p>
            <a:endParaRPr lang="fr-FR" dirty="0"/>
          </a:p>
          <a:p>
            <a:r>
              <a:rPr lang="fr-FR" dirty="0" smtClean="0"/>
              <a:t>Le climat change depuis un siècle : il fait plus chaud</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srcRect/>
          <a:stretch>
            <a:fillRect/>
          </a:stretch>
        </p:blipFill>
        <p:spPr bwMode="auto">
          <a:xfrm>
            <a:off x="395536" y="0"/>
            <a:ext cx="2288010" cy="2564904"/>
          </a:xfrm>
          <a:prstGeom prst="rect">
            <a:avLst/>
          </a:prstGeom>
          <a:noFill/>
          <a:ln w="9525">
            <a:noFill/>
            <a:miter lim="800000"/>
            <a:headEnd/>
            <a:tailEnd/>
          </a:ln>
        </p:spPr>
      </p:pic>
      <p:pic>
        <p:nvPicPr>
          <p:cNvPr id="15363" name="Picture 3"/>
          <p:cNvPicPr>
            <a:picLocks noChangeAspect="1" noChangeArrowheads="1"/>
          </p:cNvPicPr>
          <p:nvPr/>
        </p:nvPicPr>
        <p:blipFill>
          <a:blip r:embed="rId3" cstate="email"/>
          <a:srcRect/>
          <a:stretch>
            <a:fillRect/>
          </a:stretch>
        </p:blipFill>
        <p:spPr bwMode="auto">
          <a:xfrm>
            <a:off x="611560" y="2539310"/>
            <a:ext cx="7926710" cy="4318690"/>
          </a:xfrm>
          <a:prstGeom prst="rect">
            <a:avLst/>
          </a:prstGeom>
          <a:noFill/>
          <a:ln w="9525">
            <a:noFill/>
            <a:miter lim="800000"/>
            <a:headEnd/>
            <a:tailEnd/>
          </a:ln>
        </p:spPr>
      </p:pic>
      <p:pic>
        <p:nvPicPr>
          <p:cNvPr id="15364" name="Picture 4"/>
          <p:cNvPicPr>
            <a:picLocks noChangeAspect="1" noChangeArrowheads="1"/>
          </p:cNvPicPr>
          <p:nvPr/>
        </p:nvPicPr>
        <p:blipFill>
          <a:blip r:embed="rId4" cstate="email"/>
          <a:srcRect/>
          <a:stretch>
            <a:fillRect/>
          </a:stretch>
        </p:blipFill>
        <p:spPr bwMode="auto">
          <a:xfrm>
            <a:off x="3203848" y="692696"/>
            <a:ext cx="5472608" cy="825927"/>
          </a:xfrm>
          <a:prstGeom prst="rect">
            <a:avLst/>
          </a:prstGeom>
          <a:noFill/>
          <a:ln w="9525">
            <a:noFill/>
            <a:miter lim="800000"/>
            <a:headEnd/>
            <a:tailEnd/>
          </a:ln>
        </p:spPr>
      </p:pic>
      <p:sp>
        <p:nvSpPr>
          <p:cNvPr id="5" name="Ellipse 4"/>
          <p:cNvSpPr/>
          <p:nvPr/>
        </p:nvSpPr>
        <p:spPr>
          <a:xfrm>
            <a:off x="1907704" y="47971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555776" y="465313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203848" y="450912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851920" y="458112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499992" y="436510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148064" y="458112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5796136" y="465313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444208" y="458112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7092280" y="42210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7812360" y="393305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8316416" y="371703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a:stCxn id="5" idx="5"/>
            <a:endCxn id="6" idx="4"/>
          </p:cNvCxnSpPr>
          <p:nvPr/>
        </p:nvCxnSpPr>
        <p:spPr>
          <a:xfrm flipV="1">
            <a:off x="1969167" y="4725144"/>
            <a:ext cx="622613" cy="1334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6" idx="6"/>
            <a:endCxn id="7" idx="6"/>
          </p:cNvCxnSpPr>
          <p:nvPr/>
        </p:nvCxnSpPr>
        <p:spPr>
          <a:xfrm flipV="1">
            <a:off x="2627784" y="4545124"/>
            <a:ext cx="648072" cy="144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7" idx="3"/>
            <a:endCxn id="8" idx="5"/>
          </p:cNvCxnSpPr>
          <p:nvPr/>
        </p:nvCxnSpPr>
        <p:spPr>
          <a:xfrm>
            <a:off x="3214393" y="4570583"/>
            <a:ext cx="698990" cy="72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8" idx="5"/>
            <a:endCxn id="9" idx="5"/>
          </p:cNvCxnSpPr>
          <p:nvPr/>
        </p:nvCxnSpPr>
        <p:spPr>
          <a:xfrm flipV="1">
            <a:off x="3913383" y="4426567"/>
            <a:ext cx="648072" cy="2160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9" idx="2"/>
            <a:endCxn id="10" idx="4"/>
          </p:cNvCxnSpPr>
          <p:nvPr/>
        </p:nvCxnSpPr>
        <p:spPr>
          <a:xfrm>
            <a:off x="4499992" y="4401108"/>
            <a:ext cx="684076" cy="2520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10" idx="4"/>
            <a:endCxn id="11" idx="5"/>
          </p:cNvCxnSpPr>
          <p:nvPr/>
        </p:nvCxnSpPr>
        <p:spPr>
          <a:xfrm>
            <a:off x="5184068" y="4653136"/>
            <a:ext cx="673531" cy="614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11" idx="5"/>
            <a:endCxn id="12" idx="1"/>
          </p:cNvCxnSpPr>
          <p:nvPr/>
        </p:nvCxnSpPr>
        <p:spPr>
          <a:xfrm flipV="1">
            <a:off x="5857599" y="4591673"/>
            <a:ext cx="597154" cy="1229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2" idx="4"/>
            <a:endCxn id="13" idx="3"/>
          </p:cNvCxnSpPr>
          <p:nvPr/>
        </p:nvCxnSpPr>
        <p:spPr>
          <a:xfrm flipV="1">
            <a:off x="6480212" y="4282551"/>
            <a:ext cx="622613" cy="3705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a:stCxn id="13" idx="4"/>
            <a:endCxn id="14" idx="6"/>
          </p:cNvCxnSpPr>
          <p:nvPr/>
        </p:nvCxnSpPr>
        <p:spPr>
          <a:xfrm flipV="1">
            <a:off x="7128284" y="3969060"/>
            <a:ext cx="756084" cy="3240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14" idx="5"/>
            <a:endCxn id="15" idx="4"/>
          </p:cNvCxnSpPr>
          <p:nvPr/>
        </p:nvCxnSpPr>
        <p:spPr>
          <a:xfrm flipV="1">
            <a:off x="7873823" y="3789040"/>
            <a:ext cx="478597" cy="2054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3059832" y="1628800"/>
            <a:ext cx="5400600" cy="707886"/>
          </a:xfrm>
          <a:prstGeom prst="rect">
            <a:avLst/>
          </a:prstGeom>
          <a:noFill/>
          <a:ln>
            <a:solidFill>
              <a:srgbClr val="FF0000"/>
            </a:solidFill>
          </a:ln>
        </p:spPr>
        <p:txBody>
          <a:bodyPr wrap="square" rtlCol="0">
            <a:spAutoFit/>
          </a:bodyPr>
          <a:lstStyle/>
          <a:p>
            <a:r>
              <a:rPr lang="fr-FR" sz="2000" dirty="0" smtClean="0"/>
              <a:t>Depuis les années 80 on note une tendance au réchauffement du climat de la France</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fondation-lamap.org/sites/default/files/upload/media/minisites/projet_climat/fiches/Le_climat_fiche_06.jpg"/>
          <p:cNvPicPr>
            <a:picLocks noChangeAspect="1" noChangeArrowheads="1"/>
          </p:cNvPicPr>
          <p:nvPr/>
        </p:nvPicPr>
        <p:blipFill>
          <a:blip r:embed="rId3" cstate="email"/>
          <a:srcRect/>
          <a:stretch>
            <a:fillRect/>
          </a:stretch>
        </p:blipFill>
        <p:spPr bwMode="auto">
          <a:xfrm>
            <a:off x="323528" y="188640"/>
            <a:ext cx="8572500" cy="1224136"/>
          </a:xfrm>
          <a:prstGeom prst="rect">
            <a:avLst/>
          </a:prstGeom>
          <a:noFill/>
        </p:spPr>
      </p:pic>
      <p:pic>
        <p:nvPicPr>
          <p:cNvPr id="16388" name="Picture 4" descr="http://www.fondation-lamap.org/sites/default/files/upload/media/minisites/projet_climat/fiches/Le_climat_fiche_06.jpg"/>
          <p:cNvPicPr>
            <a:picLocks noChangeAspect="1" noChangeArrowheads="1"/>
          </p:cNvPicPr>
          <p:nvPr/>
        </p:nvPicPr>
        <p:blipFill>
          <a:blip r:embed="rId4" cstate="email"/>
          <a:srcRect/>
          <a:stretch>
            <a:fillRect/>
          </a:stretch>
        </p:blipFill>
        <p:spPr bwMode="auto">
          <a:xfrm>
            <a:off x="1115616" y="1484784"/>
            <a:ext cx="3024336" cy="4147509"/>
          </a:xfrm>
          <a:prstGeom prst="rect">
            <a:avLst/>
          </a:prstGeom>
          <a:noFill/>
        </p:spPr>
      </p:pic>
      <p:pic>
        <p:nvPicPr>
          <p:cNvPr id="16394" name="Picture 10" descr="http://www.fondation-lamap.org/sites/default/files/upload/media/minisites/projet_climat/fiches/Le_climat_fiche_06.jpg"/>
          <p:cNvPicPr>
            <a:picLocks noChangeAspect="1" noChangeArrowheads="1"/>
          </p:cNvPicPr>
          <p:nvPr/>
        </p:nvPicPr>
        <p:blipFill>
          <a:blip r:embed="rId5" cstate="email"/>
          <a:srcRect/>
          <a:stretch>
            <a:fillRect/>
          </a:stretch>
        </p:blipFill>
        <p:spPr bwMode="auto">
          <a:xfrm>
            <a:off x="4067944" y="1268760"/>
            <a:ext cx="3336621" cy="5301208"/>
          </a:xfrm>
          <a:prstGeom prst="rect">
            <a:avLst/>
          </a:prstGeom>
          <a:noFill/>
        </p:spPr>
      </p:pic>
      <p:pic>
        <p:nvPicPr>
          <p:cNvPr id="16392" name="Picture 8" descr="http://www.fondation-lamap.org/sites/default/files/upload/media/minisites/projet_climat/fiches/Le_climat_fiche_06.jpg"/>
          <p:cNvPicPr>
            <a:picLocks noChangeAspect="1" noChangeArrowheads="1"/>
          </p:cNvPicPr>
          <p:nvPr/>
        </p:nvPicPr>
        <p:blipFill>
          <a:blip r:embed="rId6" cstate="email"/>
          <a:srcRect/>
          <a:stretch>
            <a:fillRect/>
          </a:stretch>
        </p:blipFill>
        <p:spPr bwMode="auto">
          <a:xfrm>
            <a:off x="0" y="1412776"/>
            <a:ext cx="5472608" cy="3932980"/>
          </a:xfrm>
          <a:prstGeom prst="rect">
            <a:avLst/>
          </a:prstGeom>
          <a:noFill/>
        </p:spPr>
      </p:pic>
      <p:sp>
        <p:nvSpPr>
          <p:cNvPr id="7" name="ZoneTexte 6"/>
          <p:cNvSpPr txBox="1"/>
          <p:nvPr/>
        </p:nvSpPr>
        <p:spPr>
          <a:xfrm>
            <a:off x="827584" y="5805264"/>
            <a:ext cx="7416824" cy="707886"/>
          </a:xfrm>
          <a:prstGeom prst="rect">
            <a:avLst/>
          </a:prstGeom>
          <a:solidFill>
            <a:schemeClr val="bg1"/>
          </a:solidFill>
          <a:ln>
            <a:solidFill>
              <a:srgbClr val="FF0000"/>
            </a:solidFill>
          </a:ln>
        </p:spPr>
        <p:txBody>
          <a:bodyPr wrap="square" rtlCol="0">
            <a:spAutoFit/>
          </a:bodyPr>
          <a:lstStyle/>
          <a:p>
            <a:pPr algn="ctr"/>
            <a:r>
              <a:rPr lang="fr-FR" sz="2000" dirty="0" smtClean="0"/>
              <a:t>Depuis le milieu du siècle, il y a de  plus en plus d’événements climatiques extrêmes.</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04664"/>
            <a:ext cx="8229600" cy="1143000"/>
          </a:xfrm>
        </p:spPr>
        <p:txBody>
          <a:bodyPr/>
          <a:lstStyle/>
          <a:p>
            <a:r>
              <a:rPr lang="fr-FR" dirty="0" smtClean="0"/>
              <a:t>Mer de glace (France) 1916 et 2001</a:t>
            </a:r>
            <a:endParaRPr lang="fr-FR" dirty="0"/>
          </a:p>
        </p:txBody>
      </p:sp>
      <p:pic>
        <p:nvPicPr>
          <p:cNvPr id="4" name="Picture 2"/>
          <p:cNvPicPr>
            <a:picLocks noChangeAspect="1" noChangeArrowheads="1"/>
          </p:cNvPicPr>
          <p:nvPr/>
        </p:nvPicPr>
        <p:blipFill>
          <a:blip r:embed="rId2" cstate="email"/>
          <a:srcRect/>
          <a:stretch>
            <a:fillRect/>
          </a:stretch>
        </p:blipFill>
        <p:spPr bwMode="auto">
          <a:xfrm>
            <a:off x="1187624" y="1628800"/>
            <a:ext cx="6779290" cy="4320480"/>
          </a:xfrm>
          <a:prstGeom prst="rect">
            <a:avLst/>
          </a:prstGeom>
          <a:noFill/>
          <a:ln w="9525">
            <a:noFill/>
            <a:miter lim="800000"/>
            <a:headEnd/>
            <a:tailEnd/>
          </a:ln>
        </p:spPr>
      </p:pic>
      <p:pic>
        <p:nvPicPr>
          <p:cNvPr id="5" name="Picture 3"/>
          <p:cNvPicPr>
            <a:picLocks noChangeAspect="1" noChangeArrowheads="1"/>
          </p:cNvPicPr>
          <p:nvPr/>
        </p:nvPicPr>
        <p:blipFill>
          <a:blip r:embed="rId3" cstate="email"/>
          <a:srcRect/>
          <a:stretch>
            <a:fillRect/>
          </a:stretch>
        </p:blipFill>
        <p:spPr bwMode="auto">
          <a:xfrm>
            <a:off x="1259632" y="1628800"/>
            <a:ext cx="6696744" cy="42741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dirty="0" smtClean="0"/>
              <a:t>Glacier de </a:t>
            </a:r>
            <a:r>
              <a:rPr lang="fr-FR" dirty="0" err="1" smtClean="0"/>
              <a:t>Blomstrandbreen</a:t>
            </a:r>
            <a:r>
              <a:rPr lang="fr-FR" dirty="0" smtClean="0"/>
              <a:t> (Norvège) 1918 et 2002</a:t>
            </a:r>
            <a:endParaRPr lang="fr-FR" dirty="0"/>
          </a:p>
        </p:txBody>
      </p:sp>
      <p:pic>
        <p:nvPicPr>
          <p:cNvPr id="21506" name="Picture 2"/>
          <p:cNvPicPr>
            <a:picLocks noChangeAspect="1" noChangeArrowheads="1"/>
          </p:cNvPicPr>
          <p:nvPr/>
        </p:nvPicPr>
        <p:blipFill>
          <a:blip r:embed="rId2" cstate="email"/>
          <a:srcRect/>
          <a:stretch>
            <a:fillRect/>
          </a:stretch>
        </p:blipFill>
        <p:spPr bwMode="auto">
          <a:xfrm>
            <a:off x="1547664" y="1916832"/>
            <a:ext cx="6555949" cy="4248472"/>
          </a:xfrm>
          <a:prstGeom prst="rect">
            <a:avLst/>
          </a:prstGeom>
          <a:noFill/>
          <a:ln w="9525">
            <a:noFill/>
            <a:miter lim="800000"/>
            <a:headEnd/>
            <a:tailEnd/>
          </a:ln>
        </p:spPr>
      </p:pic>
      <p:pic>
        <p:nvPicPr>
          <p:cNvPr id="21507" name="Picture 3"/>
          <p:cNvPicPr>
            <a:picLocks noChangeAspect="1" noChangeArrowheads="1"/>
          </p:cNvPicPr>
          <p:nvPr/>
        </p:nvPicPr>
        <p:blipFill>
          <a:blip r:embed="rId3" cstate="email"/>
          <a:srcRect/>
          <a:stretch>
            <a:fillRect/>
          </a:stretch>
        </p:blipFill>
        <p:spPr bwMode="auto">
          <a:xfrm>
            <a:off x="1547664" y="1772816"/>
            <a:ext cx="5760639" cy="40336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1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dirty="0" smtClean="0"/>
              <a:t>Glacier </a:t>
            </a:r>
            <a:r>
              <a:rPr lang="fr-FR" dirty="0" err="1" smtClean="0"/>
              <a:t>Upsala</a:t>
            </a:r>
            <a:r>
              <a:rPr lang="fr-FR" dirty="0" smtClean="0"/>
              <a:t> (Argentine) </a:t>
            </a:r>
            <a:br>
              <a:rPr lang="fr-FR" dirty="0" smtClean="0"/>
            </a:br>
            <a:r>
              <a:rPr lang="fr-FR" dirty="0" smtClean="0"/>
              <a:t>1928 et 2004</a:t>
            </a:r>
            <a:endParaRPr lang="fr-FR" dirty="0"/>
          </a:p>
        </p:txBody>
      </p:sp>
      <p:pic>
        <p:nvPicPr>
          <p:cNvPr id="22530" name="Picture 2"/>
          <p:cNvPicPr>
            <a:picLocks noChangeAspect="1" noChangeArrowheads="1"/>
          </p:cNvPicPr>
          <p:nvPr/>
        </p:nvPicPr>
        <p:blipFill>
          <a:blip r:embed="rId2" cstate="email"/>
          <a:srcRect/>
          <a:stretch>
            <a:fillRect/>
          </a:stretch>
        </p:blipFill>
        <p:spPr bwMode="auto">
          <a:xfrm>
            <a:off x="755576" y="1844824"/>
            <a:ext cx="8857989" cy="2736304"/>
          </a:xfrm>
          <a:prstGeom prst="rect">
            <a:avLst/>
          </a:prstGeom>
          <a:noFill/>
          <a:ln w="9525">
            <a:noFill/>
            <a:miter lim="800000"/>
            <a:headEnd/>
            <a:tailEnd/>
          </a:ln>
        </p:spPr>
      </p:pic>
      <p:pic>
        <p:nvPicPr>
          <p:cNvPr id="22531" name="Picture 3"/>
          <p:cNvPicPr>
            <a:picLocks noChangeAspect="1" noChangeArrowheads="1"/>
          </p:cNvPicPr>
          <p:nvPr/>
        </p:nvPicPr>
        <p:blipFill>
          <a:blip r:embed="rId3" cstate="email"/>
          <a:srcRect/>
          <a:stretch>
            <a:fillRect/>
          </a:stretch>
        </p:blipFill>
        <p:spPr bwMode="auto">
          <a:xfrm>
            <a:off x="0" y="2060848"/>
            <a:ext cx="8244408" cy="24936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dirty="0" smtClean="0"/>
              <a:t>Glacier </a:t>
            </a:r>
            <a:r>
              <a:rPr lang="fr-FR" dirty="0" err="1" smtClean="0"/>
              <a:t>Muir</a:t>
            </a:r>
            <a:r>
              <a:rPr lang="fr-FR" dirty="0" smtClean="0"/>
              <a:t> (Alaska) </a:t>
            </a:r>
            <a:br>
              <a:rPr lang="fr-FR" dirty="0" smtClean="0"/>
            </a:br>
            <a:r>
              <a:rPr lang="fr-FR" dirty="0" smtClean="0"/>
              <a:t>en août 1941 et  en août 2004</a:t>
            </a:r>
            <a:endParaRPr lang="fr-FR" dirty="0"/>
          </a:p>
        </p:txBody>
      </p:sp>
      <p:pic>
        <p:nvPicPr>
          <p:cNvPr id="23554" name="Picture 2"/>
          <p:cNvPicPr>
            <a:picLocks noChangeAspect="1" noChangeArrowheads="1"/>
          </p:cNvPicPr>
          <p:nvPr/>
        </p:nvPicPr>
        <p:blipFill>
          <a:blip r:embed="rId2" cstate="email"/>
          <a:srcRect/>
          <a:stretch>
            <a:fillRect/>
          </a:stretch>
        </p:blipFill>
        <p:spPr bwMode="auto">
          <a:xfrm>
            <a:off x="1187624" y="1700808"/>
            <a:ext cx="6840760" cy="4577030"/>
          </a:xfrm>
          <a:prstGeom prst="rect">
            <a:avLst/>
          </a:prstGeom>
          <a:noFill/>
          <a:ln w="9525">
            <a:noFill/>
            <a:miter lim="800000"/>
            <a:headEnd/>
            <a:tailEnd/>
          </a:ln>
        </p:spPr>
      </p:pic>
      <p:pic>
        <p:nvPicPr>
          <p:cNvPr id="23555" name="Picture 3"/>
          <p:cNvPicPr>
            <a:picLocks noChangeAspect="1" noChangeArrowheads="1"/>
          </p:cNvPicPr>
          <p:nvPr/>
        </p:nvPicPr>
        <p:blipFill>
          <a:blip r:embed="rId3" cstate="email"/>
          <a:srcRect/>
          <a:stretch>
            <a:fillRect/>
          </a:stretch>
        </p:blipFill>
        <p:spPr bwMode="auto">
          <a:xfrm>
            <a:off x="1187624" y="1916832"/>
            <a:ext cx="6840760" cy="46761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377</Words>
  <Application>Microsoft Office PowerPoint</Application>
  <PresentationFormat>Affichage à l'écran (4:3)</PresentationFormat>
  <Paragraphs>39</Paragraphs>
  <Slides>13</Slides>
  <Notes>5</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On entend souvent parler de changement climatique.  Qu’est-ce qui change ?</vt:lpstr>
      <vt:lpstr>Des propositions d’élèves…</vt:lpstr>
      <vt:lpstr>Diapositive 3</vt:lpstr>
      <vt:lpstr>Diapositive 4</vt:lpstr>
      <vt:lpstr>Diapositive 5</vt:lpstr>
      <vt:lpstr>Mer de glace (France) 1916 et 2001</vt:lpstr>
      <vt:lpstr>Glacier de Blomstrandbreen (Norvège) 1918 et 2002</vt:lpstr>
      <vt:lpstr>Glacier Upsala (Argentine)  1928 et 2004</vt:lpstr>
      <vt:lpstr>Glacier Muir (Alaska)  en août 1941 et  en août 2004</vt:lpstr>
      <vt:lpstr>Diapositive 10</vt:lpstr>
      <vt:lpstr>Diapositive 11</vt:lpstr>
      <vt:lpstr>Diapositive 12</vt:lpstr>
      <vt:lpstr>Les climats changent depuis un siècle</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entend souvent parler de changement climatique.  Qu’est-ce qui change ?</dc:title>
  <dc:creator>David LECLERC</dc:creator>
  <cp:lastModifiedBy>Denis Mazet</cp:lastModifiedBy>
  <cp:revision>8</cp:revision>
  <dcterms:created xsi:type="dcterms:W3CDTF">2015-05-11T12:12:51Z</dcterms:created>
  <dcterms:modified xsi:type="dcterms:W3CDTF">2015-09-10T06:41:13Z</dcterms:modified>
</cp:coreProperties>
</file>