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5143500" type="screen16x9"/>
  <p:notesSz cx="6858000" cy="9144000"/>
  <p:embeddedFontLst>
    <p:embeddedFont>
      <p:font typeface="Montserrat" charset="0"/>
      <p:regular r:id="rId31"/>
      <p:bold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rvé Clootens" initials="" lastIdx="1" clrIdx="0"/>
  <p:cmAuthor id="1" name="Jean-François Cluzeau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2T11:34:57.687" idx="1">
    <p:pos x="6000" y="0"/>
    <p:text>Le premier cadre apparaît deux fois</p:text>
  </p:cm>
  <p:cm authorId="1" dt="2017-03-02T11:34:57.687" idx="1">
    <p:pos x="6000" y="100"/>
    <p:text>Merci! Changement opéré :-)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objectifs ciblés ou non?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Bien insister sur l’antériorité du calcul en ligne sur le calcul posé...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Décomposition du cercle trigonométrique… servira aussi pour la représentation visuelle de certains nombres et de leurs liens entre eux...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‹N°›</a:t>
            </a:fld>
            <a:endParaRPr lang="f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‹N°›</a:t>
            </a:fld>
            <a:endParaRPr lang="f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pPr lvl="0">
                <a:spcBef>
                  <a:spcPts val="0"/>
                </a:spcBef>
                <a:buNone/>
              </a:pPr>
              <a:t>‹N°›</a:t>
            </a:fld>
            <a:endParaRPr lang="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r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pPr lvl="0" algn="r">
                <a:spcBef>
                  <a:spcPts val="0"/>
                </a:spcBef>
                <a:buNone/>
              </a:pPr>
              <a:t>‹N°›</a:t>
            </a:fld>
            <a:endParaRPr lang="fr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grpSp>
        <p:nvGrpSpPr>
          <p:cNvPr id="9" name="Shape 9"/>
          <p:cNvGrpSpPr/>
          <p:nvPr/>
        </p:nvGrpSpPr>
        <p:grpSpPr>
          <a:xfrm>
            <a:off x="7786000" y="0"/>
            <a:ext cx="921100" cy="5155800"/>
            <a:chOff x="7786000" y="0"/>
            <a:chExt cx="921100" cy="5155800"/>
          </a:xfrm>
        </p:grpSpPr>
        <p:sp>
          <p:nvSpPr>
            <p:cNvPr id="10" name="Shape 10"/>
            <p:cNvSpPr/>
            <p:nvPr/>
          </p:nvSpPr>
          <p:spPr>
            <a:xfrm>
              <a:off x="8045900" y="0"/>
              <a:ext cx="661200" cy="5155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7901900" y="0"/>
              <a:ext cx="183600" cy="5143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7786000" y="0"/>
              <a:ext cx="183600" cy="5155800"/>
            </a:xfrm>
            <a:prstGeom prst="rect">
              <a:avLst/>
            </a:prstGeom>
            <a:solidFill>
              <a:schemeClr val="dk1"/>
            </a:solidFill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 calcul en ligne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4298500" y="3550650"/>
            <a:ext cx="4442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fr"/>
              <a:t>Formation de formateurs</a:t>
            </a:r>
            <a:br>
              <a:rPr lang="fr"/>
            </a:br>
            <a:r>
              <a:rPr lang="fr"/>
              <a:t>15 mars 2017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441001" y="4835723"/>
            <a:ext cx="4235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Groupe départemental mathématiques - Seine-et-Marne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Propriétés des opérations: La </a:t>
            </a:r>
            <a:r>
              <a:rPr lang="fr" sz="3200">
                <a:solidFill>
                  <a:srgbClr val="464653"/>
                </a:solidFill>
              </a:rPr>
              <a:t>commutativité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6492548" cy="3334800"/>
          </a:xfrm>
          <a:prstGeom prst="rect">
            <a:avLst/>
          </a:prstGeom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 l’addition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fr" sz="2600">
                <a:solidFill>
                  <a:srgbClr val="000000"/>
                </a:solidFill>
              </a:rPr>
              <a:t> 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3+57 = 57+3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 la multiplication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fr" sz="2600">
                <a:solidFill>
                  <a:srgbClr val="000000"/>
                </a:solidFill>
              </a:rPr>
              <a:t> </a:t>
            </a:r>
            <a:r>
              <a:rPr lang="fr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8x4 = 4x8</a:t>
            </a:r>
          </a:p>
          <a:p>
            <a:pPr lv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fr"/>
              <a:t>Propriétés des opérations: </a:t>
            </a:r>
            <a:r>
              <a:rPr lang="fr" sz="3200">
                <a:solidFill>
                  <a:srgbClr val="464653"/>
                </a:solidFill>
              </a:rPr>
              <a:t>l’associativité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 l’addition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7+5 = 2+5+5 = 2+10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>
              <a:solidFill>
                <a:srgbClr val="000000"/>
              </a:solidFill>
            </a:endParaRPr>
          </a:p>
          <a:p>
            <a:pPr marL="0" marR="0" lvl="0" indent="-698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 la multiplication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24x5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=12x2x5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12x10  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r="57949"/>
          <a:stretch/>
        </p:blipFill>
        <p:spPr>
          <a:xfrm>
            <a:off x="4170917" y="1152475"/>
            <a:ext cx="1622125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56723" y="1152473"/>
            <a:ext cx="1946925" cy="191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 rotWithShape="1">
          <a:blip r:embed="rId5">
            <a:alphaModFix/>
          </a:blip>
          <a:srcRect b="41769"/>
          <a:stretch/>
        </p:blipFill>
        <p:spPr>
          <a:xfrm>
            <a:off x="2636700" y="3264862"/>
            <a:ext cx="2604375" cy="164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 rotWithShape="1">
          <a:blip r:embed="rId5">
            <a:alphaModFix/>
          </a:blip>
          <a:srcRect t="57772" r="43317"/>
          <a:stretch/>
        </p:blipFill>
        <p:spPr>
          <a:xfrm>
            <a:off x="6137725" y="3568400"/>
            <a:ext cx="1476225" cy="119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/>
          <p:nvPr/>
        </p:nvSpPr>
        <p:spPr>
          <a:xfrm>
            <a:off x="5450150" y="4153825"/>
            <a:ext cx="571500" cy="181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" name="ZoneTexte 8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fr"/>
              <a:t>Propriétés des opérations: </a:t>
            </a:r>
            <a:r>
              <a:rPr lang="fr" sz="3200">
                <a:solidFill>
                  <a:srgbClr val="464653"/>
                </a:solidFill>
              </a:rPr>
              <a:t>la distributivité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1238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 la multiplication sur l’addition et la soustraction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24x36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(20+4)x(30+6)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(20x30)+(20x6)+(4x30)+(4x6)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7" y="2994437"/>
            <a:ext cx="338137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5487" y="1619925"/>
            <a:ext cx="2428875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8837" y="3293550"/>
            <a:ext cx="2524125" cy="17716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Propriété des opérations: </a:t>
            </a:r>
            <a:r>
              <a:rPr lang="fr" sz="3200">
                <a:solidFill>
                  <a:srgbClr val="464653"/>
                </a:solidFill>
              </a:rPr>
              <a:t>la distributivité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 sz="2400" b="1">
                <a:solidFill>
                  <a:schemeClr val="accent5"/>
                </a:solidFill>
              </a:rPr>
              <a:t>La distributivité de la division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b="1">
              <a:solidFill>
                <a:schemeClr val="accent5"/>
              </a:solidFill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Elle n’est vraie que dans un sens car on ne décompose que le dividende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(ici en deux multiples de 8)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lvl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536:8 = (480+56):8 = (480:8)+(56:8)</a:t>
            </a:r>
          </a:p>
          <a:p>
            <a:pPr lvl="0" algn="ctr" rtl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Propriétés des opérations: </a:t>
            </a:r>
            <a:r>
              <a:rPr lang="fr" sz="2900">
                <a:solidFill>
                  <a:srgbClr val="464653"/>
                </a:solidFill>
              </a:rPr>
              <a:t>La variation simultanée dans la soustraction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381400" y="1384200"/>
            <a:ext cx="7064400" cy="285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On ne change pas la  valeur d’une différence si on ajoute ou soustrait le même nombre aux deux termes de l’opération.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43-19 = (43+1)-(19+1) = 44-20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43-22 = (43-2)-(22-2) = 41-20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1928" y="2317375"/>
            <a:ext cx="3368424" cy="2613849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Shape 172"/>
          <p:cNvSpPr txBox="1"/>
          <p:nvPr/>
        </p:nvSpPr>
        <p:spPr>
          <a:xfrm>
            <a:off x="6343675" y="4384225"/>
            <a:ext cx="502200" cy="36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+1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décompositions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904350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400" b="1">
                <a:solidFill>
                  <a:schemeClr val="accent5"/>
                </a:solidFill>
              </a:rPr>
              <a:t>Enumérative :</a:t>
            </a:r>
          </a:p>
          <a:p>
            <a:pPr marL="457200" lvl="0" indent="-69850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 = 6+1 = 5+2 = 4+3</a:t>
            </a:r>
          </a:p>
          <a:p>
            <a:pPr marL="457200" lvl="0" indent="-69850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= 1x24 = 2x12 = 3x8 = 4x6 = 6x4 = 8x3 = etc.</a:t>
            </a:r>
          </a:p>
          <a:p>
            <a:pPr lvl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400" b="1">
                <a:solidFill>
                  <a:schemeClr val="accent5"/>
                </a:solidFill>
              </a:rPr>
              <a:t>Stratégique :</a:t>
            </a:r>
          </a:p>
          <a:p>
            <a:pPr marL="457200" lvl="0" indent="-6985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</a:rPr>
              <a:t>−compléments à un nombre :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142-86 = 4+10+42 = 56</a:t>
            </a:r>
            <a:r>
              <a:rPr lang="fr">
                <a:solidFill>
                  <a:srgbClr val="000000"/>
                </a:solidFill>
              </a:rPr>
              <a:t> (droite graduée)</a:t>
            </a:r>
          </a:p>
          <a:p>
            <a:pPr marL="457200" lvl="0" indent="-6985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</a:rPr>
              <a:t>−Multiples d’un diviseur :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228:3 = (210+18):3 = (210:3)+(18:3)</a:t>
            </a:r>
          </a:p>
          <a:p>
            <a:pPr marL="457200" lvl="0" indent="-6985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</a:rPr>
              <a:t>−Recours à l’associativité :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5x36 = 5x4x9 = 20x9</a:t>
            </a:r>
          </a:p>
          <a:p>
            <a:pPr lvl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400" b="1">
                <a:solidFill>
                  <a:schemeClr val="accent5"/>
                </a:solidFill>
              </a:rPr>
              <a:t>En unités de numération (ou sous unité : 5)</a:t>
            </a:r>
          </a:p>
          <a:p>
            <a:pPr marL="457200" lvl="0" indent="-6985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147+24 = 100+40+7+20+4 = 100+40+20+7+4=100+60+11</a:t>
            </a:r>
          </a:p>
          <a:p>
            <a:pPr marL="457200" lvl="0" indent="-6985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7+6 = 5+2+5+1 = 5+5+2+1 = 10+3</a:t>
            </a:r>
          </a:p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11700" y="267494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/>
              <a:t>Synthèse...</a:t>
            </a:r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450" y="843558"/>
            <a:ext cx="8069100" cy="40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conventions d’écriture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311700" y="919750"/>
            <a:ext cx="7428000" cy="454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 sz="2400" b="1">
                <a:solidFill>
                  <a:schemeClr val="accent5"/>
                </a:solidFill>
              </a:rPr>
              <a:t>Il faut que l’enseignant les connaisse. </a:t>
            </a:r>
            <a:r>
              <a:rPr lang="fr">
                <a:solidFill>
                  <a:srgbClr val="000000"/>
                </a:solidFill>
              </a:rPr>
              <a:t>(parenthésage, priorités opératoires, retour à la ligne…)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sz="6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 sz="2400" b="1">
                <a:solidFill>
                  <a:schemeClr val="accent5"/>
                </a:solidFill>
              </a:rPr>
              <a:t>et si un élève écrit ...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>
                <a:solidFill>
                  <a:srgbClr val="000000"/>
                </a:solidFill>
              </a:rPr>
              <a:t> 	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523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‒ </a:t>
            </a:r>
            <a:r>
              <a:rPr lang="f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57 = 523 ‒ 20 = 503 ‒ 40 = 463 ‒ 3 = 460 ‒ 4 = 456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C’est un écrit transitoire donc, comme pour la production d’écrit, un seuil de tolérance doit être accordé ( signe = et les parenthèses… ).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sz="6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5"/>
                </a:solidFill>
              </a:rPr>
              <a:t>Pour distinguer ces écrits transitoires de calcul des écrits institutionnels, le professeur pourra faire travailler les élèves sur un support dédié (exemple cahier de recherche).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Situation 2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489850" y="1209575"/>
            <a:ext cx="69681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200000"/>
              </a:lnSpc>
              <a:spcBef>
                <a:spcPts val="0"/>
              </a:spcBef>
              <a:buNone/>
            </a:pPr>
            <a:r>
              <a:rPr lang="fr" sz="2400" b="1">
                <a:solidFill>
                  <a:schemeClr val="accent5"/>
                </a:solidFill>
              </a:rPr>
              <a:t>Calculez rapidement! Vous pouvez écrire.</a:t>
            </a:r>
          </a:p>
          <a:p>
            <a:pPr marL="91440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6x5=</a:t>
            </a:r>
          </a:p>
          <a:p>
            <a:pPr marL="91440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6x15=</a:t>
            </a:r>
          </a:p>
          <a:p>
            <a:pPr marL="91440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66x5=</a:t>
            </a:r>
          </a:p>
          <a:p>
            <a:pPr marL="91440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66x15=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Mise en commun...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lnSpc>
                <a:spcPct val="150000"/>
              </a:lnSpc>
              <a:spcBef>
                <a:spcPts val="0"/>
              </a:spcBef>
            </a:pPr>
            <a:r>
              <a:rPr lang="fr"/>
              <a:t>Quelle(s) différence(s) entre cette situation et la précédente?</a:t>
            </a:r>
          </a:p>
          <a:p>
            <a:pPr marL="457200" lvl="0" indent="-228600">
              <a:lnSpc>
                <a:spcPct val="150000"/>
              </a:lnSpc>
              <a:spcBef>
                <a:spcPts val="0"/>
              </a:spcBef>
            </a:pPr>
            <a:r>
              <a:rPr lang="fr"/>
              <a:t>Pourquoi choisir l’une ou l’autre du point de vue de(s) (l’)objectif(s) d’apprentissage?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Objectifs de l’atelier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72810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Comprendre les enjeux de l’apprentissage du calcul en ligne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Connaître les points de vigilance didactique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Disposer de pistes concrètes de mise en oeuvre.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Disposer d’éléments de progressivité</a:t>
            </a:r>
          </a:p>
        </p:txBody>
      </p:sp>
      <p:grpSp>
        <p:nvGrpSpPr>
          <p:cNvPr id="70" name="Shape 70"/>
          <p:cNvGrpSpPr/>
          <p:nvPr/>
        </p:nvGrpSpPr>
        <p:grpSpPr>
          <a:xfrm>
            <a:off x="7786000" y="0"/>
            <a:ext cx="921100" cy="5155800"/>
            <a:chOff x="7786000" y="0"/>
            <a:chExt cx="921100" cy="5155800"/>
          </a:xfrm>
        </p:grpSpPr>
        <p:sp>
          <p:nvSpPr>
            <p:cNvPr id="71" name="Shape 71"/>
            <p:cNvSpPr/>
            <p:nvPr/>
          </p:nvSpPr>
          <p:spPr>
            <a:xfrm>
              <a:off x="8045900" y="0"/>
              <a:ext cx="661200" cy="5155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7901900" y="0"/>
              <a:ext cx="183600" cy="5143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7786000" y="0"/>
              <a:ext cx="183600" cy="5155800"/>
            </a:xfrm>
            <a:prstGeom prst="rect">
              <a:avLst/>
            </a:prstGeom>
            <a:solidFill>
              <a:schemeClr val="dk1"/>
            </a:solidFill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enjeux du calcul en ligne: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311700" y="1464475"/>
            <a:ext cx="8520600" cy="289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fr">
                <a:solidFill>
                  <a:srgbClr val="000000"/>
                </a:solidFill>
              </a:rPr>
              <a:t>Un langage écrit, </a:t>
            </a:r>
            <a:r>
              <a:rPr lang="fr" b="1">
                <a:solidFill>
                  <a:srgbClr val="000000"/>
                </a:solidFill>
              </a:rPr>
              <a:t>support de la pensée</a:t>
            </a:r>
          </a:p>
          <a:p>
            <a:pPr marL="457200" lvl="0" indent="-228600" rtl="0">
              <a:lnSpc>
                <a:spcPct val="200000"/>
              </a:lnSpc>
              <a:spcBef>
                <a:spcPts val="0"/>
              </a:spcBef>
            </a:pPr>
            <a:r>
              <a:rPr lang="fr" b="1"/>
              <a:t>Donne du sens </a:t>
            </a:r>
            <a:r>
              <a:rPr lang="fr"/>
              <a:t>à la numération plus qu’un tableau (de conversion).</a:t>
            </a:r>
          </a:p>
          <a:p>
            <a:pPr lvl="0" algn="ctr" rtl="0">
              <a:lnSpc>
                <a:spcPct val="200000"/>
              </a:lnSpc>
              <a:spcBef>
                <a:spcPts val="0"/>
              </a:spcBef>
              <a:buNone/>
            </a:pPr>
            <a:r>
              <a:rPr lang="fr"/>
              <a:t>25m=25X1m=25x100cm=2500cm</a:t>
            </a:r>
          </a:p>
          <a:p>
            <a:pPr marL="457200" lvl="0" indent="-228600" rtl="0">
              <a:lnSpc>
                <a:spcPct val="200000"/>
              </a:lnSpc>
              <a:spcBef>
                <a:spcPts val="0"/>
              </a:spcBef>
            </a:pPr>
            <a:r>
              <a:rPr lang="fr"/>
              <a:t>Préparer les </a:t>
            </a:r>
            <a:r>
              <a:rPr lang="fr" b="1"/>
              <a:t>développements algébriques</a:t>
            </a:r>
          </a:p>
          <a:p>
            <a:pPr marL="457200" lvl="0" indent="-228600">
              <a:lnSpc>
                <a:spcPct val="200000"/>
              </a:lnSpc>
              <a:spcBef>
                <a:spcPts val="0"/>
              </a:spcBef>
            </a:pPr>
            <a:r>
              <a:rPr lang="fr" b="1"/>
              <a:t>plusieurs écritures</a:t>
            </a:r>
            <a:r>
              <a:rPr lang="fr"/>
              <a:t> un seul nombre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323528" y="267494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/>
              <a:t>Points de vigilance didactique:</a:t>
            </a:r>
          </a:p>
          <a:p>
            <a:pPr lvl="0">
              <a:spcBef>
                <a:spcPts val="0"/>
              </a:spcBef>
              <a:buNone/>
            </a:pPr>
            <a:r>
              <a:rPr lang="fr" dirty="0"/>
              <a:t>Tous les nombres ne se valent pas!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311700" y="1359475"/>
            <a:ext cx="27990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1</a:t>
            </a:r>
            <a:br>
              <a:rPr lang="fr" dirty="0">
                <a:latin typeface="Arial"/>
                <a:ea typeface="Arial"/>
                <a:cs typeface="Arial"/>
                <a:sym typeface="Arial"/>
              </a:rPr>
            </a:br>
            <a:r>
              <a:rPr lang="fr" dirty="0">
                <a:latin typeface="Arial"/>
                <a:ea typeface="Arial"/>
                <a:cs typeface="Arial"/>
                <a:sym typeface="Arial"/>
              </a:rPr>
              <a:t>2</a:t>
            </a:r>
            <a:br>
              <a:rPr lang="fr" dirty="0">
                <a:latin typeface="Arial"/>
                <a:ea typeface="Arial"/>
                <a:cs typeface="Arial"/>
                <a:sym typeface="Arial"/>
              </a:rPr>
            </a:br>
            <a:r>
              <a:rPr lang="fr" dirty="0">
                <a:latin typeface="Arial"/>
                <a:ea typeface="Arial"/>
                <a:cs typeface="Arial"/>
                <a:sym typeface="Arial"/>
              </a:rPr>
              <a:t>3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4=2X2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5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6=3X2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7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8=4X2= 2X2X2;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9=3X3;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10=2X5;</a:t>
            </a:r>
          </a:p>
          <a:p>
            <a:pPr lvl="0">
              <a:spcBef>
                <a:spcPts val="0"/>
              </a:spcBef>
              <a:buNone/>
            </a:pPr>
            <a:r>
              <a:rPr lang="fr" dirty="0">
                <a:latin typeface="Arial"/>
                <a:ea typeface="Arial"/>
                <a:cs typeface="Arial"/>
                <a:sym typeface="Arial"/>
              </a:rPr>
              <a:t>11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2325575" y="1597600"/>
            <a:ext cx="27990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12 = 2X6=3X4=3X2X2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13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14=2X7;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15=3X5;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16=4X4=2X8=2x2x4; 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17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18=2X9=2X3X3=6X3,</a:t>
            </a:r>
          </a:p>
          <a:p>
            <a:pPr lv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19</a:t>
            </a:r>
          </a:p>
          <a:p>
            <a:pPr lvl="0" rt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20=2X10=4X5;</a:t>
            </a:r>
          </a:p>
          <a:p>
            <a:pPr lvl="0" rtl="0">
              <a:spcBef>
                <a:spcPts val="0"/>
              </a:spcBef>
              <a:buNone/>
            </a:pPr>
            <a:r>
              <a:rPr lang="fr">
                <a:latin typeface="Arial"/>
                <a:ea typeface="Arial"/>
                <a:cs typeface="Arial"/>
                <a:sym typeface="Arial"/>
              </a:rPr>
              <a:t>...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5572100" y="1597600"/>
            <a:ext cx="18246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fr" sz="1800">
                <a:solidFill>
                  <a:schemeClr val="dk2"/>
                </a:solidFill>
              </a:rPr>
              <a:t>60=2X30=4X15=6X10=5X12=3X20 : 60 a 10 diviseurs !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fr" sz="1800">
                <a:solidFill>
                  <a:schemeClr val="dk2"/>
                </a:solidFill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Stratégies d’enseignement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323528" y="1059582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lnSpc>
                <a:spcPct val="150000"/>
              </a:lnSpc>
              <a:spcBef>
                <a:spcPts val="0"/>
              </a:spcBef>
            </a:pPr>
            <a:r>
              <a:rPr lang="fr" dirty="0"/>
              <a:t>Recours quotidien </a:t>
            </a:r>
            <a:r>
              <a:rPr lang="fr" dirty="0" smtClean="0"/>
              <a:t>car langage </a:t>
            </a:r>
            <a:r>
              <a:rPr lang="fr" dirty="0"/>
              <a:t>écrit support d’explicitation des procédures</a:t>
            </a:r>
          </a:p>
          <a:p>
            <a:pPr marL="457200" lvl="0" indent="-228600">
              <a:lnSpc>
                <a:spcPct val="150000"/>
              </a:lnSpc>
              <a:spcBef>
                <a:spcPts val="0"/>
              </a:spcBef>
            </a:pPr>
            <a:r>
              <a:rPr lang="fr" dirty="0"/>
              <a:t>Activités spécifiques quotidiennes et courtes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fr" dirty="0" smtClean="0"/>
              <a:t>Les objectifs</a:t>
            </a:r>
            <a:r>
              <a:rPr lang="fr" dirty="0"/>
              <a:t>: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dirty="0" smtClean="0">
                <a:solidFill>
                  <a:srgbClr val="00B0F0"/>
                </a:solidFill>
              </a:rPr>
              <a:t>C</a:t>
            </a:r>
            <a:r>
              <a:rPr lang="fr" dirty="0" smtClean="0">
                <a:solidFill>
                  <a:srgbClr val="00B0F0"/>
                </a:solidFill>
              </a:rPr>
              <a:t>iblés sur </a:t>
            </a:r>
            <a:r>
              <a:rPr lang="fr" dirty="0">
                <a:solidFill>
                  <a:srgbClr val="00B0F0"/>
                </a:solidFill>
              </a:rPr>
              <a:t>l’utilisation d’une procédure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" dirty="0" smtClean="0">
                <a:solidFill>
                  <a:srgbClr val="00B0F0"/>
                </a:solidFill>
              </a:rPr>
              <a:t>Filés </a:t>
            </a:r>
            <a:r>
              <a:rPr lang="fr" dirty="0">
                <a:solidFill>
                  <a:srgbClr val="00B0F0"/>
                </a:solidFill>
              </a:rPr>
              <a:t>sur une variété de procédures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fr" dirty="0"/>
              <a:t>Progression pensée sur le cycle des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" dirty="0">
                <a:solidFill>
                  <a:srgbClr val="00B0F0"/>
                </a:solidFill>
              </a:rPr>
              <a:t>faits numériques à automatiser</a:t>
            </a:r>
          </a:p>
          <a:p>
            <a:pPr marL="914400" lvl="1" indent="-228600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" dirty="0">
                <a:solidFill>
                  <a:srgbClr val="00B0F0"/>
                </a:solidFill>
              </a:rPr>
              <a:t>procédures à mobiliser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dirty="0"/>
              <a:t>Stratégie d’enseignement: Comment différencier?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323528" y="1563638"/>
            <a:ext cx="8520600" cy="34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fr" dirty="0"/>
              <a:t>Les nombres étudiés ne se valent pas (grandeur, premiers ou non, etc.)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fr" dirty="0"/>
              <a:t>Le nombre de calculs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fr" dirty="0"/>
              <a:t>Le temps imparti pour les calculs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fr" dirty="0"/>
              <a:t>Les outils selon l’objectif:</a:t>
            </a:r>
          </a:p>
          <a:p>
            <a:pPr marL="457200" lvl="0" indent="-228600">
              <a:spcBef>
                <a:spcPts val="0"/>
              </a:spcBef>
            </a:pPr>
            <a:r>
              <a:rPr lang="fr" dirty="0" smtClean="0">
                <a:solidFill>
                  <a:srgbClr val="00B0F0"/>
                </a:solidFill>
              </a:rPr>
              <a:t>- étayage </a:t>
            </a:r>
            <a:r>
              <a:rPr lang="fr" dirty="0">
                <a:solidFill>
                  <a:srgbClr val="00B0F0"/>
                </a:solidFill>
              </a:rPr>
              <a:t>des faits numériques via des tables fournies, des doubles, les compléments à 10, …etc.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fr" dirty="0" smtClean="0">
                <a:solidFill>
                  <a:srgbClr val="00B0F0"/>
                </a:solidFill>
              </a:rPr>
              <a:t>- étayage </a:t>
            </a:r>
            <a:r>
              <a:rPr lang="fr" dirty="0">
                <a:solidFill>
                  <a:srgbClr val="00B0F0"/>
                </a:solidFill>
              </a:rPr>
              <a:t>des procédures avec proposition de décompositions, schéma des propriétés des opérations...etc.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23528" y="339502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/>
              <a:t>Stratégie d’enseignement: correction ou mise en commun?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323528" y="1350473"/>
            <a:ext cx="7317900" cy="379302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55000"/>
            </a:pPr>
            <a:r>
              <a:rPr lang="fr" sz="2000" dirty="0">
                <a:solidFill>
                  <a:srgbClr val="1CADE4"/>
                </a:solidFill>
              </a:rPr>
              <a:t> </a:t>
            </a:r>
            <a:r>
              <a:rPr lang="fr" sz="2000" dirty="0">
                <a:solidFill>
                  <a:srgbClr val="000000"/>
                </a:solidFill>
              </a:rPr>
              <a:t>- </a:t>
            </a:r>
            <a:r>
              <a:rPr lang="fr" sz="2000" u="sng" dirty="0">
                <a:solidFill>
                  <a:srgbClr val="000000"/>
                </a:solidFill>
              </a:rPr>
              <a:t>La correction </a:t>
            </a:r>
            <a:r>
              <a:rPr lang="fr" sz="2000" dirty="0">
                <a:solidFill>
                  <a:srgbClr val="000000"/>
                </a:solidFill>
              </a:rPr>
              <a:t>apporte </a:t>
            </a:r>
            <a:r>
              <a:rPr lang="fr" sz="2000" dirty="0" smtClean="0">
                <a:solidFill>
                  <a:srgbClr val="000000"/>
                </a:solidFill>
              </a:rPr>
              <a:t>une </a:t>
            </a:r>
            <a:r>
              <a:rPr lang="fr" sz="2000" dirty="0">
                <a:solidFill>
                  <a:srgbClr val="000000"/>
                </a:solidFill>
              </a:rPr>
              <a:t>solution avec explicitations de la démarche utilisée. L’objectif est l’émergence de </a:t>
            </a:r>
            <a:r>
              <a:rPr lang="fr" sz="2000" dirty="0" smtClean="0">
                <a:solidFill>
                  <a:srgbClr val="000000"/>
                </a:solidFill>
              </a:rPr>
              <a:t>“ LA </a:t>
            </a:r>
            <a:r>
              <a:rPr lang="fr" sz="2000" dirty="0">
                <a:solidFill>
                  <a:srgbClr val="000000"/>
                </a:solidFill>
              </a:rPr>
              <a:t>réponse, se centre sur une démarche unique.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fr" sz="2000" dirty="0">
                <a:solidFill>
                  <a:srgbClr val="000000"/>
                </a:solidFill>
              </a:rPr>
              <a:t> - </a:t>
            </a:r>
            <a:r>
              <a:rPr lang="fr" sz="2000" u="sng" dirty="0">
                <a:solidFill>
                  <a:srgbClr val="000000"/>
                </a:solidFill>
              </a:rPr>
              <a:t>La mise en commun</a:t>
            </a:r>
            <a:r>
              <a:rPr lang="fr" sz="2000" dirty="0">
                <a:solidFill>
                  <a:srgbClr val="000000"/>
                </a:solidFill>
              </a:rPr>
              <a:t> offre un moment d’échanges, de confrontation des différentes propositions. L’objectif est d’inventorier et de comparer y compris pour les stratégies inoppérantes. Ce temps </a:t>
            </a:r>
            <a:r>
              <a:rPr lang="fr" sz="2000" b="1" dirty="0">
                <a:solidFill>
                  <a:schemeClr val="accent5"/>
                </a:solidFill>
              </a:rPr>
              <a:t>privilégie l’oral</a:t>
            </a:r>
            <a:r>
              <a:rPr lang="fr" sz="2000" dirty="0">
                <a:solidFill>
                  <a:srgbClr val="000000"/>
                </a:solidFill>
              </a:rPr>
              <a:t>, ne se centre pas et ouvre sur </a:t>
            </a:r>
            <a:r>
              <a:rPr lang="fr" sz="2000" b="1" dirty="0">
                <a:solidFill>
                  <a:schemeClr val="accent5"/>
                </a:solidFill>
              </a:rPr>
              <a:t>différents possibles</a:t>
            </a:r>
            <a:r>
              <a:rPr lang="fr" sz="2000" dirty="0">
                <a:solidFill>
                  <a:srgbClr val="000000"/>
                </a:solidFill>
              </a:rPr>
              <a:t>.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fr" sz="2000" dirty="0">
                <a:solidFill>
                  <a:srgbClr val="000000"/>
                </a:solidFill>
              </a:rPr>
              <a:t> Elle induit une </a:t>
            </a:r>
            <a:r>
              <a:rPr lang="fr" sz="2000" b="1" dirty="0">
                <a:solidFill>
                  <a:schemeClr val="accent5"/>
                </a:solidFill>
              </a:rPr>
              <a:t>analyse des erreurs</a:t>
            </a:r>
            <a:r>
              <a:rPr lang="fr" sz="2000" b="1" dirty="0">
                <a:solidFill>
                  <a:srgbClr val="000000"/>
                </a:solidFill>
              </a:rPr>
              <a:t> </a:t>
            </a:r>
            <a:r>
              <a:rPr lang="fr" sz="2000" dirty="0">
                <a:solidFill>
                  <a:srgbClr val="000000"/>
                </a:solidFill>
              </a:rPr>
              <a:t>et un </a:t>
            </a:r>
            <a:r>
              <a:rPr lang="fr" sz="2000" b="1" dirty="0">
                <a:solidFill>
                  <a:schemeClr val="accent5"/>
                </a:solidFill>
              </a:rPr>
              <a:t>partage des procédures </a:t>
            </a:r>
            <a:r>
              <a:rPr lang="fr" sz="2000" dirty="0">
                <a:solidFill>
                  <a:srgbClr val="000000"/>
                </a:solidFill>
              </a:rPr>
              <a:t>(explicitation / comment ? -argumentation / pourquoi ?)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55000"/>
              <a:buFont typeface="Arial"/>
              <a:buNone/>
            </a:pPr>
            <a:endParaRPr sz="20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323528" y="195486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/>
              <a:t>Stratégie d’enseignement: Le rôle de l’enseignant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323528" y="1275606"/>
            <a:ext cx="7428000" cy="397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>
                <a:solidFill>
                  <a:schemeClr val="accent5"/>
                </a:solidFill>
              </a:rPr>
              <a:t> </a:t>
            </a:r>
            <a:r>
              <a:rPr lang="fr" sz="1700" b="1" dirty="0">
                <a:solidFill>
                  <a:schemeClr val="accent5"/>
                </a:solidFill>
              </a:rPr>
              <a:t>AVANT (Préparation de la mise en commun) :</a:t>
            </a:r>
          </a:p>
          <a:p>
            <a:pPr lvl="0" rtl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 smtClean="0">
                <a:solidFill>
                  <a:srgbClr val="000000"/>
                </a:solidFill>
              </a:rPr>
              <a:t> -</a:t>
            </a:r>
            <a:r>
              <a:rPr lang="fr" sz="1400" dirty="0" smtClean="0">
                <a:solidFill>
                  <a:srgbClr val="000000"/>
                </a:solidFill>
              </a:rPr>
              <a:t> </a:t>
            </a:r>
            <a:r>
              <a:rPr lang="fr" sz="1200" b="1" dirty="0" smtClean="0">
                <a:solidFill>
                  <a:srgbClr val="000000"/>
                </a:solidFill>
              </a:rPr>
              <a:t>Analyser </a:t>
            </a:r>
            <a:r>
              <a:rPr lang="fr" sz="1200" b="1" dirty="0">
                <a:solidFill>
                  <a:srgbClr val="000000"/>
                </a:solidFill>
              </a:rPr>
              <a:t>l’ensemble des productions </a:t>
            </a:r>
            <a:r>
              <a:rPr lang="fr" sz="1200" dirty="0">
                <a:solidFill>
                  <a:srgbClr val="000000"/>
                </a:solidFill>
              </a:rPr>
              <a:t>(circulation de </a:t>
            </a:r>
            <a:r>
              <a:rPr lang="fr" sz="1200" dirty="0" smtClean="0">
                <a:solidFill>
                  <a:srgbClr val="000000"/>
                </a:solidFill>
              </a:rPr>
              <a:t>l’enseignant)</a:t>
            </a:r>
          </a:p>
          <a:p>
            <a:pPr lvl="0" rtl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" sz="1200" dirty="0" smtClean="0">
                <a:solidFill>
                  <a:srgbClr val="000000"/>
                </a:solidFill>
              </a:rPr>
              <a:t> - Fixer un objectif à la mise en commun et définir un ordre de traitement des propositions retenues.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 smtClean="0">
                <a:solidFill>
                  <a:srgbClr val="000000"/>
                </a:solidFill>
              </a:rPr>
              <a:t> </a:t>
            </a:r>
            <a:r>
              <a:rPr lang="fr" sz="1700" b="1" dirty="0">
                <a:solidFill>
                  <a:schemeClr val="accent5"/>
                </a:solidFill>
              </a:rPr>
              <a:t>PENDANT :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>
                <a:solidFill>
                  <a:srgbClr val="000000"/>
                </a:solidFill>
              </a:rPr>
              <a:t> - </a:t>
            </a:r>
            <a:r>
              <a:rPr lang="fr" sz="1200" b="1" dirty="0">
                <a:solidFill>
                  <a:srgbClr val="000000"/>
                </a:solidFill>
              </a:rPr>
              <a:t>Gérer les prises de parole des élèves </a:t>
            </a:r>
            <a:r>
              <a:rPr lang="fr" sz="1200" dirty="0">
                <a:solidFill>
                  <a:srgbClr val="000000"/>
                </a:solidFill>
              </a:rPr>
              <a:t>(ne pas prendre position, rester médiateur des échanges, faire reformuler, garantir la qualité langagière…)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" sz="1200" dirty="0">
                <a:solidFill>
                  <a:srgbClr val="000000"/>
                </a:solidFill>
              </a:rPr>
              <a:t> - Conclure en reprenant les propos des élèves 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>
                <a:solidFill>
                  <a:srgbClr val="000000"/>
                </a:solidFill>
              </a:rPr>
              <a:t> </a:t>
            </a:r>
            <a:r>
              <a:rPr lang="fr" sz="1700" dirty="0">
                <a:solidFill>
                  <a:schemeClr val="accent5"/>
                </a:solidFill>
              </a:rPr>
              <a:t> </a:t>
            </a:r>
            <a:r>
              <a:rPr lang="fr" sz="1700" b="1" dirty="0">
                <a:solidFill>
                  <a:schemeClr val="accent5"/>
                </a:solidFill>
              </a:rPr>
              <a:t>APRÈS :</a:t>
            </a:r>
          </a:p>
          <a:p>
            <a:pPr lvl="0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fr" sz="1700" dirty="0">
                <a:solidFill>
                  <a:srgbClr val="000000"/>
                </a:solidFill>
              </a:rPr>
              <a:t> - </a:t>
            </a:r>
            <a:r>
              <a:rPr lang="fr" sz="1200" dirty="0">
                <a:solidFill>
                  <a:srgbClr val="000000"/>
                </a:solidFill>
              </a:rPr>
              <a:t>Décider d’une phase de conclusion ou d’une relance éventuelle de la recherche ou du recours à une situation voisine destinée à tous, ou bien seulement à certains en effectuant des choix de différenciation</a:t>
            </a:r>
            <a:endParaRPr lang="fr" sz="14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400" dirty="0"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251520" y="339502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dirty="0"/>
              <a:t>Stratégies d’enseignement: éléments de progression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 dirty="0">
                <a:solidFill>
                  <a:schemeClr val="accent5"/>
                </a:solidFill>
              </a:rPr>
              <a:t>Au cycle 1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des collections inférieures ou égales à 10.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quantifier (compter décompter surcompter), décomposer, recomposer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/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= Premiers éléments de calcul.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Mais attention aux écritures! Pas de signes + ou -, écritures chiffrées des nombres représentant les collections en jeu: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exemple: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53" name="Shape 2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7412" y="4028375"/>
            <a:ext cx="235267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Shape 254"/>
          <p:cNvSpPr/>
          <p:nvPr/>
        </p:nvSpPr>
        <p:spPr>
          <a:xfrm>
            <a:off x="4536700" y="4028375"/>
            <a:ext cx="334500" cy="306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4917700" y="4028375"/>
            <a:ext cx="334500" cy="306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5698250" y="4028375"/>
            <a:ext cx="334500" cy="306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5307975" y="4028375"/>
            <a:ext cx="334500" cy="306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6152700" y="4028375"/>
            <a:ext cx="334500" cy="306600"/>
          </a:xfrm>
          <a:prstGeom prst="ellipse">
            <a:avLst/>
          </a:prstGeom>
          <a:solidFill>
            <a:srgbClr val="A64D79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6533700" y="4028375"/>
            <a:ext cx="334500" cy="306600"/>
          </a:xfrm>
          <a:prstGeom prst="ellipse">
            <a:avLst/>
          </a:prstGeom>
          <a:solidFill>
            <a:srgbClr val="A64D79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6923975" y="4028375"/>
            <a:ext cx="334500" cy="306600"/>
          </a:xfrm>
          <a:prstGeom prst="ellipse">
            <a:avLst/>
          </a:prstGeom>
          <a:solidFill>
            <a:srgbClr val="A64D79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 txBox="1"/>
          <p:nvPr/>
        </p:nvSpPr>
        <p:spPr>
          <a:xfrm>
            <a:off x="5091625" y="3303275"/>
            <a:ext cx="4209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sz="2400"/>
              <a:t>4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5808000" y="4492675"/>
            <a:ext cx="4209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2400"/>
              <a:t>7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490500" y="3379475"/>
            <a:ext cx="4209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2400"/>
              <a:t>3</a:t>
            </a:r>
          </a:p>
        </p:txBody>
      </p:sp>
      <p:sp>
        <p:nvSpPr>
          <p:cNvPr id="264" name="Shape 264"/>
          <p:cNvSpPr/>
          <p:nvPr/>
        </p:nvSpPr>
        <p:spPr>
          <a:xfrm rot="-2699102">
            <a:off x="4489608" y="3718555"/>
            <a:ext cx="1624931" cy="170045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/>
          <p:nvPr/>
        </p:nvSpPr>
        <p:spPr>
          <a:xfrm rot="-2699489">
            <a:off x="6017259" y="3822270"/>
            <a:ext cx="1426587" cy="1492985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/>
          <p:nvPr/>
        </p:nvSpPr>
        <p:spPr>
          <a:xfrm rot="7917634">
            <a:off x="4387847" y="1928594"/>
            <a:ext cx="2780507" cy="3067962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ZoneTexte 17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>
            <a:off x="323528" y="267494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dirty="0"/>
              <a:t>Stratégies d’enseignement: éléments de progression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7366800" cy="410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 dirty="0">
                <a:solidFill>
                  <a:schemeClr val="accent5"/>
                </a:solidFill>
              </a:rPr>
              <a:t>Au cycle 2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Articulé avec le calcul mental,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 smtClean="0"/>
              <a:t>Complexification </a:t>
            </a:r>
            <a:r>
              <a:rPr lang="fr" dirty="0"/>
              <a:t>progressive et différenciée, en jouant sur :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fr" dirty="0"/>
              <a:t>taille des nombres,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fr" dirty="0"/>
              <a:t>variété des décompositions accessibles,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fr" dirty="0"/>
              <a:t>interrelations entre les nombres,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fr" dirty="0"/>
              <a:t>connaissances de faits numériques des élèves…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/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Progressivement, une plus grande variété de procédures de calculs élémentaires et de faits numériques est mobilisée</a:t>
            </a:r>
          </a:p>
          <a:p>
            <a:pPr lvl="0" rtl="0">
              <a:spcBef>
                <a:spcPts val="0"/>
              </a:spcBef>
              <a:buNone/>
            </a:pPr>
            <a:endParaRPr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Stratégies d’enseignement: éléments de progression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251520" y="1563638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 dirty="0">
                <a:solidFill>
                  <a:schemeClr val="accent5"/>
                </a:solidFill>
              </a:rPr>
              <a:t>Au cycle 3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dirty="0"/>
              <a:t>La complexification différenciée se poursuit comme en CE2 en intégrant en plus: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fr" dirty="0"/>
              <a:t>nature des nombres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fr" dirty="0"/>
              <a:t>différentes écritures (fraction décimale, décompositions, écriture à virgule)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fr" dirty="0" smtClean="0"/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dirty="0" smtClean="0"/>
              <a:t>En </a:t>
            </a:r>
            <a:r>
              <a:rPr lang="fr" dirty="0"/>
              <a:t>fin de cycle, on tend progressivement vers un calcul organisé en une seule ligne, utilisant si nécessaire des parenthèses. La capacité à écrire de telles expressions numériques prépare les attendus du cycle 4 liés à la production d’expressions littérales et à la mise en équation de problèmes.</a:t>
            </a:r>
          </a:p>
          <a:p>
            <a:pPr lvl="0" rtl="0">
              <a:spcBef>
                <a:spcPts val="0"/>
              </a:spcBef>
              <a:buNone/>
            </a:pPr>
            <a:endParaRPr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Situation 1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2400" b="1">
                <a:solidFill>
                  <a:schemeClr val="accent5"/>
                </a:solidFill>
              </a:rPr>
              <a:t>Cherchez plusieurs façons de calculer les opérations suivantes</a:t>
            </a:r>
            <a:r>
              <a:rPr lang="fr" sz="2400"/>
              <a:t> </a:t>
            </a:r>
          </a:p>
          <a:p>
            <a:pPr marL="457200" lvl="0" indent="-3810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1 236 + 67 = </a:t>
            </a:r>
          </a:p>
          <a:p>
            <a:pPr marL="457200" lvl="0" indent="-3810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53 -18 =</a:t>
            </a:r>
          </a:p>
          <a:p>
            <a:pPr marL="457200" lvl="0" indent="-3810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25 x 32 =</a:t>
            </a:r>
          </a:p>
          <a:p>
            <a:pPr marL="457200" lvl="0" indent="-381000">
              <a:lnSpc>
                <a:spcPct val="200000"/>
              </a:lnSpc>
              <a:spcBef>
                <a:spcPts val="0"/>
              </a:spcBef>
              <a:buSzPct val="100000"/>
              <a:buFont typeface="Arial"/>
            </a:pPr>
            <a:r>
              <a:rPr lang="fr" sz="2400">
                <a:latin typeface="Arial"/>
                <a:ea typeface="Arial"/>
                <a:cs typeface="Arial"/>
                <a:sym typeface="Arial"/>
              </a:rPr>
              <a:t>175 : 5 =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7786000" y="0"/>
            <a:ext cx="921100" cy="5155800"/>
            <a:chOff x="7786000" y="0"/>
            <a:chExt cx="921100" cy="5155800"/>
          </a:xfrm>
        </p:grpSpPr>
        <p:sp>
          <p:nvSpPr>
            <p:cNvPr id="81" name="Shape 81"/>
            <p:cNvSpPr/>
            <p:nvPr/>
          </p:nvSpPr>
          <p:spPr>
            <a:xfrm>
              <a:off x="8045900" y="0"/>
              <a:ext cx="661200" cy="5155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7901900" y="0"/>
              <a:ext cx="183600" cy="5143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7786000" y="0"/>
              <a:ext cx="183600" cy="5155800"/>
            </a:xfrm>
            <a:prstGeom prst="rect">
              <a:avLst/>
            </a:prstGeom>
            <a:solidFill>
              <a:schemeClr val="dk1"/>
            </a:solidFill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Mise en commun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Pourquoi faire chercher plusieurs stratégies?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Décider d’un temps et s’y tenir… pourquoi?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fr" sz="2400"/>
              <a:t>Quelle place du maître?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90" name="Shape 90"/>
          <p:cNvGrpSpPr/>
          <p:nvPr/>
        </p:nvGrpSpPr>
        <p:grpSpPr>
          <a:xfrm>
            <a:off x="7786000" y="0"/>
            <a:ext cx="921100" cy="5155800"/>
            <a:chOff x="7786000" y="0"/>
            <a:chExt cx="921100" cy="5155800"/>
          </a:xfrm>
        </p:grpSpPr>
        <p:sp>
          <p:nvSpPr>
            <p:cNvPr id="91" name="Shape 91"/>
            <p:cNvSpPr/>
            <p:nvPr/>
          </p:nvSpPr>
          <p:spPr>
            <a:xfrm>
              <a:off x="8045900" y="0"/>
              <a:ext cx="661200" cy="5155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7901900" y="0"/>
              <a:ext cx="183600" cy="5143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7786000" y="0"/>
              <a:ext cx="183600" cy="5155800"/>
            </a:xfrm>
            <a:prstGeom prst="rect">
              <a:avLst/>
            </a:prstGeom>
            <a:solidFill>
              <a:schemeClr val="dk1"/>
            </a:solidFill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Calcul en ligne et calcul mental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187" y="1825975"/>
            <a:ext cx="21812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4">
            <a:alphaModFix/>
          </a:blip>
          <a:srcRect r="37015"/>
          <a:stretch/>
        </p:blipFill>
        <p:spPr>
          <a:xfrm>
            <a:off x="3752600" y="1093925"/>
            <a:ext cx="3068649" cy="382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02428" y="1974675"/>
            <a:ext cx="1362074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31000" y="3553650"/>
            <a:ext cx="13620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29170" y="2702275"/>
            <a:ext cx="1223425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 rotWithShape="1">
          <a:blip r:embed="rId4">
            <a:alphaModFix/>
          </a:blip>
          <a:srcRect l="62622" t="21017" b="9320"/>
          <a:stretch/>
        </p:blipFill>
        <p:spPr>
          <a:xfrm>
            <a:off x="6955975" y="1974675"/>
            <a:ext cx="1821025" cy="2666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recommandations</a:t>
            </a: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170125"/>
            <a:ext cx="1866900" cy="32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91000" y="1170125"/>
            <a:ext cx="2276475" cy="326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19875" y="1168900"/>
            <a:ext cx="2371724" cy="326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09775" y="1192962"/>
            <a:ext cx="1990725" cy="3267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Sur quoi s’appuient les stratégies?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>
                <a:solidFill>
                  <a:schemeClr val="accent5"/>
                </a:solidFill>
              </a:rPr>
              <a:t>Des connaissances sur:</a:t>
            </a:r>
          </a:p>
          <a:p>
            <a:pPr lvl="0" rtl="0">
              <a:spcBef>
                <a:spcPts val="50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100">
                <a:solidFill>
                  <a:srgbClr val="464653"/>
                </a:solidFill>
              </a:rPr>
              <a:t>Un ensemble de </a:t>
            </a:r>
            <a:r>
              <a:rPr lang="fr" sz="2100" u="sng">
                <a:solidFill>
                  <a:srgbClr val="464653"/>
                </a:solidFill>
              </a:rPr>
              <a:t>faits numériques</a:t>
            </a:r>
            <a:r>
              <a:rPr lang="fr" sz="2100">
                <a:solidFill>
                  <a:srgbClr val="464653"/>
                </a:solidFill>
              </a:rPr>
              <a:t> </a:t>
            </a:r>
            <a:r>
              <a:rPr lang="fr" sz="2100" b="1">
                <a:solidFill>
                  <a:srgbClr val="464653"/>
                </a:solidFill>
              </a:rPr>
              <a:t>disponibles</a:t>
            </a:r>
            <a:r>
              <a:rPr lang="fr" sz="2100">
                <a:solidFill>
                  <a:srgbClr val="464653"/>
                </a:solidFill>
              </a:rPr>
              <a:t> en mémoire</a:t>
            </a:r>
          </a:p>
          <a:p>
            <a:pPr lvl="0" rtl="0">
              <a:spcBef>
                <a:spcPts val="50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100">
                <a:solidFill>
                  <a:srgbClr val="464653"/>
                </a:solidFill>
              </a:rPr>
              <a:t>Un ensemble de </a:t>
            </a:r>
            <a:r>
              <a:rPr lang="fr" sz="2100" u="sng">
                <a:solidFill>
                  <a:srgbClr val="464653"/>
                </a:solidFill>
              </a:rPr>
              <a:t>procédures</a:t>
            </a:r>
            <a:r>
              <a:rPr lang="fr" sz="2100">
                <a:solidFill>
                  <a:srgbClr val="464653"/>
                </a:solidFill>
              </a:rPr>
              <a:t> s’appuient sur :</a:t>
            </a:r>
          </a:p>
          <a:p>
            <a:pPr marL="457200" lvl="0" indent="-69850" rtl="0">
              <a:spcBef>
                <a:spcPts val="50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100" u="sng">
                <a:solidFill>
                  <a:srgbClr val="464653"/>
                </a:solidFill>
              </a:rPr>
              <a:t>Les propriétés des opérations </a:t>
            </a:r>
          </a:p>
          <a:p>
            <a:pPr marL="457200" lvl="0" indent="-69850" rtl="0">
              <a:spcBef>
                <a:spcPts val="50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100" u="sng">
                <a:solidFill>
                  <a:srgbClr val="464653"/>
                </a:solidFill>
              </a:rPr>
              <a:t>Les décompositions </a:t>
            </a:r>
          </a:p>
          <a:p>
            <a:pPr marL="457200" lvl="0" indent="-69850" rtl="0">
              <a:spcBef>
                <a:spcPts val="50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rgbClr val="9FB8CD"/>
                </a:solidFill>
              </a:rPr>
              <a:t>Ø</a:t>
            </a:r>
            <a:r>
              <a:rPr lang="fr" sz="2100" u="sng">
                <a:solidFill>
                  <a:srgbClr val="464653"/>
                </a:solidFill>
              </a:rPr>
              <a:t>Les conventions mathématiques </a:t>
            </a:r>
            <a:r>
              <a:rPr lang="fr" sz="2100">
                <a:solidFill>
                  <a:srgbClr val="464653"/>
                </a:solidFill>
              </a:rPr>
              <a:t>:</a:t>
            </a:r>
          </a:p>
          <a:p>
            <a:pPr marL="914400" lvl="0" indent="-69850" rtl="0">
              <a:spcBef>
                <a:spcPts val="500"/>
              </a:spcBef>
              <a:buClr>
                <a:schemeClr val="dk1"/>
              </a:buClr>
              <a:buSzPct val="73333"/>
              <a:buFont typeface="Arial"/>
              <a:buNone/>
            </a:pPr>
            <a:r>
              <a:rPr lang="fr" sz="1450">
                <a:solidFill>
                  <a:schemeClr val="accent5"/>
                </a:solidFill>
              </a:rPr>
              <a:t>−</a:t>
            </a:r>
            <a:r>
              <a:rPr lang="fr" sz="1900">
                <a:solidFill>
                  <a:schemeClr val="accent5"/>
                </a:solidFill>
              </a:rPr>
              <a:t>Le sens et usage des parenthèses,</a:t>
            </a:r>
          </a:p>
          <a:p>
            <a:pPr marL="914400" lvl="0" indent="0" rtl="0">
              <a:spcBef>
                <a:spcPts val="500"/>
              </a:spcBef>
              <a:buNone/>
            </a:pPr>
            <a:r>
              <a:rPr lang="fr" sz="1450">
                <a:solidFill>
                  <a:schemeClr val="accent5"/>
                </a:solidFill>
              </a:rPr>
              <a:t>−</a:t>
            </a:r>
            <a:r>
              <a:rPr lang="fr" sz="1900">
                <a:solidFill>
                  <a:schemeClr val="accent5"/>
                </a:solidFill>
              </a:rPr>
              <a:t>Le sens du signe égal comme équivalence numérique,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273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faits numériques (calculs automatisés)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 u="sng">
                <a:solidFill>
                  <a:schemeClr val="accent5"/>
                </a:solidFill>
              </a:rPr>
              <a:t>Au cycle 2 :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b="1" u="sng"/>
              <a:t/>
            </a:r>
            <a:br>
              <a:rPr lang="fr" b="1" u="sng"/>
            </a:br>
            <a:r>
              <a:rPr lang="fr"/>
              <a:t>-Tables d’addition jusqu’à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+5 (5+5)</a:t>
            </a:r>
            <a:br>
              <a:rPr lang="fr">
                <a:latin typeface="Arial"/>
                <a:ea typeface="Arial"/>
                <a:cs typeface="Arial"/>
                <a:sym typeface="Arial"/>
              </a:rPr>
            </a:br>
            <a:r>
              <a:rPr lang="fr"/>
              <a:t>et appui sur les doubles pour les autres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(8+7=7 et 7+1 ou 8 et 8-1)</a:t>
            </a:r>
            <a:r>
              <a:rPr lang="fr"/>
              <a:t>,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fr"/>
              <a:t> + ?,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 doubles jusqu'à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fr"/>
              <a:t> et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fr"/>
              <a:t> (nbs pairs: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fr"/>
              <a:t>n) et moitiés associées,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 compléments à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fr"/>
              <a:t>,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4273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Les faits numériques (calculs automatisés)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81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" sz="2400" b="1" u="sng">
                <a:solidFill>
                  <a:schemeClr val="accent5"/>
                </a:solidFill>
              </a:rPr>
              <a:t>Au cycle 3 :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i="1">
                <a:solidFill>
                  <a:srgbClr val="B7B7B7"/>
                </a:solidFill>
              </a:rPr>
              <a:t>-Tables d’addition de </a:t>
            </a:r>
            <a:r>
              <a:rPr lang="fr" i="1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fr" i="1">
                <a:solidFill>
                  <a:srgbClr val="B7B7B7"/>
                </a:solidFill>
              </a:rPr>
              <a:t> à </a:t>
            </a:r>
            <a:r>
              <a:rPr lang="fr" i="1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fr" i="1">
                <a:solidFill>
                  <a:srgbClr val="B7B7B7"/>
                </a:solidFill>
              </a:rPr>
              <a:t> (</a:t>
            </a:r>
            <a:r>
              <a:rPr lang="fr" i="1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9+8</a:t>
            </a:r>
            <a:r>
              <a:rPr lang="fr" i="1">
                <a:solidFill>
                  <a:srgbClr val="B7B7B7"/>
                </a:solidFill>
              </a:rPr>
              <a:t>)?)</a:t>
            </a:r>
            <a:r>
              <a:rPr lang="fr"/>
              <a:t>,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 Tables de multiplication par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2, 5, 4</a:t>
            </a:r>
            <a:r>
              <a:rPr lang="fr"/>
              <a:t> et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fr"/>
              <a:t> ,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    puis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6X6;6X7;6X8;7X7;7X8, 8X8</a:t>
            </a:r>
            <a:r>
              <a:rPr lang="fr"/>
              <a:t> dans les deux sens (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42=6x7</a:t>
            </a:r>
            <a:r>
              <a:rPr lang="fr"/>
              <a:t>). </a:t>
            </a:r>
            <a:br>
              <a:rPr lang="fr"/>
            </a:br>
            <a:r>
              <a:rPr lang="fr"/>
              <a:t>    Les tables de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9, 10</a:t>
            </a:r>
            <a:r>
              <a:rPr lang="fr"/>
              <a:t> et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fr"/>
              <a:t>  ne s'apprennent pas par coeur.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 Les doubles de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11, 12, 15, 20, 25, 50</a:t>
            </a:r>
            <a:r>
              <a:rPr lang="fr"/>
              <a:t> , moitiés associées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- Les décompositions de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60</a:t>
            </a:r>
            <a:r>
              <a:rPr lang="fr"/>
              <a:t> (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2x30; 3x20; 4x15</a:t>
            </a:r>
            <a:r>
              <a:rPr lang="fr"/>
              <a:t>)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   en lien avec les fractions du disque horaire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 - Quelques nombres premiers </a:t>
            </a:r>
            <a:r>
              <a:rPr lang="fr">
                <a:latin typeface="Arial"/>
                <a:ea typeface="Arial"/>
                <a:cs typeface="Arial"/>
                <a:sym typeface="Arial"/>
              </a:rPr>
              <a:t>( 1, 3, 5, 7, 11, 13, 17, 19 )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</p:txBody>
      </p:sp>
      <p:sp>
        <p:nvSpPr>
          <p:cNvPr id="4" name="ZoneTexte 3"/>
          <p:cNvSpPr txBox="1"/>
          <p:nvPr/>
        </p:nvSpPr>
        <p:spPr>
          <a:xfrm>
            <a:off x="8025189" y="488189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/>
              <a:t>GDM  77</a:t>
            </a:r>
            <a:endParaRPr lang="fr-FR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1281</Words>
  <Application>Microsoft Office PowerPoint</Application>
  <PresentationFormat>Affichage à l'écran (16:9)</PresentationFormat>
  <Paragraphs>223</Paragraphs>
  <Slides>28</Slides>
  <Notes>28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3" baseType="lpstr">
      <vt:lpstr>Arial</vt:lpstr>
      <vt:lpstr>Playfair Display</vt:lpstr>
      <vt:lpstr>Montserrat</vt:lpstr>
      <vt:lpstr>Oswald</vt:lpstr>
      <vt:lpstr>pop</vt:lpstr>
      <vt:lpstr>Le calcul en ligne</vt:lpstr>
      <vt:lpstr>Objectifs de l’atelier</vt:lpstr>
      <vt:lpstr>Situation 1</vt:lpstr>
      <vt:lpstr>Mise en commun</vt:lpstr>
      <vt:lpstr>Calcul en ligne et calcul mental</vt:lpstr>
      <vt:lpstr>Les recommandations</vt:lpstr>
      <vt:lpstr>Sur quoi s’appuient les stratégies?</vt:lpstr>
      <vt:lpstr>Les faits numériques (calculs automatisés)</vt:lpstr>
      <vt:lpstr>Les faits numériques (calculs automatisés)</vt:lpstr>
      <vt:lpstr>Propriétés des opérations: La commutativité</vt:lpstr>
      <vt:lpstr>Propriétés des opérations: l’associativité</vt:lpstr>
      <vt:lpstr>Propriétés des opérations: la distributivité</vt:lpstr>
      <vt:lpstr>Propriété des opérations: la distributivité</vt:lpstr>
      <vt:lpstr>Propriétés des opérations: La variation simultanée dans la soustraction</vt:lpstr>
      <vt:lpstr>Les décompositions</vt:lpstr>
      <vt:lpstr>Synthèse...</vt:lpstr>
      <vt:lpstr>Les conventions d’écriture</vt:lpstr>
      <vt:lpstr>Situation 2</vt:lpstr>
      <vt:lpstr>Mise en commun...</vt:lpstr>
      <vt:lpstr>Les enjeux du calcul en ligne: </vt:lpstr>
      <vt:lpstr>Points de vigilance didactique: Tous les nombres ne se valent pas!</vt:lpstr>
      <vt:lpstr>Stratégies d’enseignement</vt:lpstr>
      <vt:lpstr>Stratégie d’enseignement: Comment différencier?</vt:lpstr>
      <vt:lpstr>Stratégie d’enseignement: correction ou mise en commun?</vt:lpstr>
      <vt:lpstr>Stratégie d’enseignement: Le rôle de l’enseignant</vt:lpstr>
      <vt:lpstr>Stratégies d’enseignement: éléments de progression</vt:lpstr>
      <vt:lpstr>Stratégies d’enseignement: éléments de progression</vt:lpstr>
      <vt:lpstr>Stratégies d’enseignement: éléments de progression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calcul en ligne</dc:title>
  <dc:creator>Jean-François cluzeau</dc:creator>
  <cp:lastModifiedBy>Jean-François cluzeau</cp:lastModifiedBy>
  <cp:revision>7</cp:revision>
  <dcterms:modified xsi:type="dcterms:W3CDTF">2017-04-19T08:36:18Z</dcterms:modified>
</cp:coreProperties>
</file>