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3" r:id="rId3"/>
    <p:sldId id="264" r:id="rId4"/>
    <p:sldId id="265" r:id="rId5"/>
    <p:sldId id="266" r:id="rId6"/>
    <p:sldId id="267" r:id="rId7"/>
    <p:sldId id="268" r:id="rId8"/>
    <p:sldId id="269" r:id="rId9"/>
    <p:sldId id="270" r:id="rId10"/>
    <p:sldId id="274" r:id="rId11"/>
    <p:sldId id="271" r:id="rId12"/>
    <p:sldId id="272" r:id="rId13"/>
    <p:sldId id="273" r:id="rId14"/>
    <p:sldId id="260"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789" autoAdjust="0"/>
  </p:normalViewPr>
  <p:slideViewPr>
    <p:cSldViewPr>
      <p:cViewPr varScale="1">
        <p:scale>
          <a:sx n="101" d="100"/>
          <a:sy n="101" d="100"/>
        </p:scale>
        <p:origin x="196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ADF18-4238-4BD4-A33B-3BC56E36ED53}" type="datetimeFigureOut">
              <a:rPr lang="fr-FR" smtClean="0"/>
              <a:pPr/>
              <a:t>16/03/2017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C004A-C991-482B-B86A-64460525D693}"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[L’élève] sait que des langages informatiques sont utilisés pour programmer des outils numériques et réaliser des traitements automatiques de données. Il connaît les principes de base de l'algorithmique et de la conception des programmes informatiques. Il les met en œuvre pour créer des applications simples.</a:t>
            </a:r>
          </a:p>
          <a:p>
            <a:r>
              <a:rPr lang="fr-FR" sz="1200" kern="1200" dirty="0" smtClean="0">
                <a:solidFill>
                  <a:schemeClr val="tx1"/>
                </a:solidFill>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E0D93AF9-639C-4B98-BE71-48B75604E6AA}"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Déplacements absolus</a:t>
            </a:r>
            <a:endParaRPr lang="fr-FR" dirty="0"/>
          </a:p>
        </p:txBody>
      </p:sp>
      <p:sp>
        <p:nvSpPr>
          <p:cNvPr id="4" name="Espace réservé du numéro de diapositive 3"/>
          <p:cNvSpPr>
            <a:spLocks noGrp="1"/>
          </p:cNvSpPr>
          <p:nvPr>
            <p:ph type="sldNum" sz="quarter" idx="10"/>
          </p:nvPr>
        </p:nvSpPr>
        <p:spPr/>
        <p:txBody>
          <a:bodyPr/>
          <a:lstStyle/>
          <a:p>
            <a:fld id="{E0D93AF9-639C-4B98-BE71-48B75604E6AA}" type="slidenum">
              <a:rPr lang="fr-FR" smtClean="0"/>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Donner des ordres pour que l’abeille bouge</a:t>
            </a:r>
          </a:p>
          <a:p>
            <a:endParaRPr lang="fr-FR" dirty="0"/>
          </a:p>
        </p:txBody>
      </p:sp>
      <p:sp>
        <p:nvSpPr>
          <p:cNvPr id="4" name="Espace réservé du numéro de diapositive 3"/>
          <p:cNvSpPr>
            <a:spLocks noGrp="1"/>
          </p:cNvSpPr>
          <p:nvPr>
            <p:ph type="sldNum" sz="quarter" idx="10"/>
          </p:nvPr>
        </p:nvSpPr>
        <p:spPr/>
        <p:txBody>
          <a:bodyPr/>
          <a:lstStyle/>
          <a:p>
            <a:fld id="{E0D93AF9-639C-4B98-BE71-48B75604E6AA}" type="slidenum">
              <a:rPr lang="fr-FR" smtClean="0"/>
              <a:pP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75EFB12-9303-4029-B566-C973383585AF}" type="slidenum">
              <a:rPr lang="fr-FR" smtClean="0"/>
              <a:pPr/>
              <a:t>10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47C004A-C991-482B-B86A-64460525D693}"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2D447211-43CC-4227-A525-E76EF9541A61}" type="datetimeFigureOut">
              <a:rPr lang="fr-FR" smtClean="0"/>
              <a:pPr/>
              <a:t>16/03/2017</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5B31707E-E1AA-41FE-88FC-8FBE77AE09FF}" type="slidenum">
              <a:rPr lang="fr-FR" smtClean="0"/>
              <a:pPr/>
              <a:t>‹#›</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D447211-43CC-4227-A525-E76EF9541A61}" type="datetimeFigureOut">
              <a:rPr lang="fr-FR" smtClean="0"/>
              <a:pPr/>
              <a:t>16/03/2017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5B31707E-E1AA-41FE-88FC-8FBE77AE09FF}"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D447211-43CC-4227-A525-E76EF9541A61}" type="datetimeFigureOut">
              <a:rPr lang="fr-FR" smtClean="0"/>
              <a:pPr/>
              <a:t>16/03/2017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5B31707E-E1AA-41FE-88FC-8FBE77AE09FF}"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D447211-43CC-4227-A525-E76EF9541A61}" type="datetimeFigureOut">
              <a:rPr lang="fr-FR" smtClean="0"/>
              <a:pPr/>
              <a:t>16/03/2017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5B31707E-E1AA-41FE-88FC-8FBE77AE09FF}"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2D447211-43CC-4227-A525-E76EF9541A61}" type="datetimeFigureOut">
              <a:rPr lang="fr-FR" smtClean="0"/>
              <a:pPr/>
              <a:t>16/03/2017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5B31707E-E1AA-41FE-88FC-8FBE77AE09FF}" type="slidenum">
              <a:rPr lang="fr-FR" smtClean="0"/>
              <a:pPr/>
              <a:t>‹#›</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D447211-43CC-4227-A525-E76EF9541A61}" type="datetimeFigureOut">
              <a:rPr lang="fr-FR" smtClean="0"/>
              <a:pPr/>
              <a:t>16/03/2017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5B31707E-E1AA-41FE-88FC-8FBE77AE09FF}"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2D447211-43CC-4227-A525-E76EF9541A61}" type="datetimeFigureOut">
              <a:rPr lang="fr-FR" smtClean="0"/>
              <a:pPr/>
              <a:t>16/03/2017</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5B31707E-E1AA-41FE-88FC-8FBE77AE09FF}"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2D447211-43CC-4227-A525-E76EF9541A61}" type="datetimeFigureOut">
              <a:rPr lang="fr-FR" smtClean="0"/>
              <a:pPr/>
              <a:t>16/03/2017</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5B31707E-E1AA-41FE-88FC-8FBE77AE09FF}"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2D447211-43CC-4227-A525-E76EF9541A61}" type="datetimeFigureOut">
              <a:rPr lang="fr-FR" smtClean="0"/>
              <a:pPr/>
              <a:t>16/03/2017</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5B31707E-E1AA-41FE-88FC-8FBE77AE09FF}" type="slidenum">
              <a:rPr lang="fr-FR" smtClean="0"/>
              <a:pPr/>
              <a:t>‹#›</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D447211-43CC-4227-A525-E76EF9541A61}" type="datetimeFigureOut">
              <a:rPr lang="fr-FR" smtClean="0"/>
              <a:pPr/>
              <a:t>16/03/2017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5B31707E-E1AA-41FE-88FC-8FBE77AE09FF}"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2D447211-43CC-4227-A525-E76EF9541A61}" type="datetimeFigureOut">
              <a:rPr lang="fr-FR" smtClean="0"/>
              <a:pPr/>
              <a:t>16/03/2017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5B31707E-E1AA-41FE-88FC-8FBE77AE09FF}" type="slidenum">
              <a:rPr lang="fr-FR" smtClean="0"/>
              <a:pPr/>
              <a:t>‹#›</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D447211-43CC-4227-A525-E76EF9541A61}" type="datetimeFigureOut">
              <a:rPr lang="fr-FR" smtClean="0"/>
              <a:pPr/>
              <a:t>16/03/2017</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31707E-E1AA-41FE-88FC-8FBE77AE09FF}" type="slidenum">
              <a:rPr lang="fr-FR" smtClean="0"/>
              <a:pPr/>
              <a:t>‹#›</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lockly-games.appspot.com/" TargetMode="External"/><Relationship Id="rId4" Type="http://schemas.openxmlformats.org/officeDocument/2006/relationships/hyperlink" Target="https://scratch.mit.edu/" TargetMode="External"/><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1628800"/>
            <a:ext cx="7406640" cy="1472184"/>
          </a:xfrm>
        </p:spPr>
        <p:style>
          <a:lnRef idx="0">
            <a:schemeClr val="accent5"/>
          </a:lnRef>
          <a:fillRef idx="3">
            <a:schemeClr val="accent5"/>
          </a:fillRef>
          <a:effectRef idx="3">
            <a:schemeClr val="accent5"/>
          </a:effectRef>
          <a:fontRef idx="minor">
            <a:schemeClr val="lt1"/>
          </a:fontRef>
        </p:style>
        <p:txBody>
          <a:bodyPr/>
          <a:lstStyle/>
          <a:p>
            <a:r>
              <a:rPr lang="fr-FR" dirty="0" smtClean="0"/>
              <a:t>La programmation dans les programmes 2015</a:t>
            </a:r>
            <a:endParaRPr lang="fr-FR" dirty="0"/>
          </a:p>
        </p:txBody>
      </p:sp>
      <p:sp>
        <p:nvSpPr>
          <p:cNvPr id="3" name="Sous-titre 2"/>
          <p:cNvSpPr>
            <a:spLocks noGrp="1"/>
          </p:cNvSpPr>
          <p:nvPr>
            <p:ph type="subTitle" idx="1"/>
          </p:nvPr>
        </p:nvSpPr>
        <p:spPr>
          <a:xfrm>
            <a:off x="1371600" y="4365104"/>
            <a:ext cx="6400800" cy="1273696"/>
          </a:xfrm>
        </p:spPr>
        <p:style>
          <a:lnRef idx="1">
            <a:schemeClr val="accent5"/>
          </a:lnRef>
          <a:fillRef idx="2">
            <a:schemeClr val="accent5"/>
          </a:fillRef>
          <a:effectRef idx="1">
            <a:schemeClr val="accent5"/>
          </a:effectRef>
          <a:fontRef idx="minor">
            <a:schemeClr val="dk1"/>
          </a:fontRef>
        </p:style>
        <p:txBody>
          <a:bodyPr/>
          <a:lstStyle/>
          <a:p>
            <a:r>
              <a:rPr lang="fr-FR" dirty="0" smtClean="0"/>
              <a:t>David Leclerc</a:t>
            </a:r>
          </a:p>
          <a:p>
            <a:r>
              <a:rPr lang="fr-FR" dirty="0" smtClean="0"/>
              <a:t>Christophe </a:t>
            </a:r>
            <a:r>
              <a:rPr lang="fr-FR" dirty="0" err="1" smtClean="0"/>
              <a:t>Ansart</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36261">
            <a:off x="97308" y="465085"/>
            <a:ext cx="6058618" cy="304228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rot="283346">
            <a:off x="44598" y="5334151"/>
            <a:ext cx="5372100" cy="130492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rot="284214">
            <a:off x="5479580" y="3283584"/>
            <a:ext cx="3562350" cy="2619375"/>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rot="524435">
            <a:off x="7178661" y="2122336"/>
            <a:ext cx="1866900" cy="1438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1143000"/>
          </a:xfrm>
        </p:spPr>
        <p:txBody>
          <a:bodyPr/>
          <a:lstStyle/>
          <a:p>
            <a:pPr algn="ctr"/>
            <a:r>
              <a:rPr lang="fr-FR" dirty="0" smtClean="0"/>
              <a:t>Robots programmables</a:t>
            </a:r>
            <a:endParaRPr lang="fr-FR" dirty="0"/>
          </a:p>
        </p:txBody>
      </p:sp>
      <p:sp>
        <p:nvSpPr>
          <p:cNvPr id="3" name="Espace réservé du contenu 2"/>
          <p:cNvSpPr>
            <a:spLocks noGrp="1"/>
          </p:cNvSpPr>
          <p:nvPr>
            <p:ph idx="1"/>
          </p:nvPr>
        </p:nvSpPr>
        <p:spPr>
          <a:xfrm>
            <a:off x="467544" y="4653136"/>
            <a:ext cx="8229600" cy="1833067"/>
          </a:xfrm>
        </p:spPr>
        <p:txBody>
          <a:bodyPr>
            <a:normAutofit fontScale="92500" lnSpcReduction="20000"/>
          </a:bodyPr>
          <a:lstStyle/>
          <a:p>
            <a:r>
              <a:rPr lang="fr-FR" dirty="0" smtClean="0"/>
              <a:t>Bee bot (90 €)</a:t>
            </a:r>
          </a:p>
          <a:p>
            <a:r>
              <a:rPr lang="fr-FR" dirty="0" smtClean="0"/>
              <a:t>Blue bot (130 €) </a:t>
            </a:r>
          </a:p>
          <a:p>
            <a:r>
              <a:rPr lang="fr-FR" dirty="0" smtClean="0"/>
              <a:t>Barre de programmation (150€)</a:t>
            </a:r>
          </a:p>
          <a:p>
            <a:r>
              <a:rPr lang="fr-FR" dirty="0" err="1" smtClean="0"/>
              <a:t>Thymio</a:t>
            </a:r>
            <a:r>
              <a:rPr lang="fr-FR" dirty="0" smtClean="0"/>
              <a:t> II (130€)</a:t>
            </a:r>
          </a:p>
          <a:p>
            <a:endParaRPr lang="fr-FR" dirty="0" smtClean="0"/>
          </a:p>
          <a:p>
            <a:endParaRPr lang="fr-FR" dirty="0"/>
          </a:p>
        </p:txBody>
      </p:sp>
      <p:pic>
        <p:nvPicPr>
          <p:cNvPr id="1026" name="Picture 2" descr="https://static.generation-robots.com/6980-large_default/robot-pedagogique-bee-bo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1772816"/>
            <a:ext cx="1944216" cy="1944217"/>
          </a:xfrm>
          <a:prstGeom prst="rect">
            <a:avLst/>
          </a:prstGeom>
          <a:noFill/>
        </p:spPr>
      </p:pic>
      <p:pic>
        <p:nvPicPr>
          <p:cNvPr id="1028" name="Picture 4" descr="https://static.generation-robots.com/6998-thickbox_default/robot-blue-bo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1840" y="1772816"/>
            <a:ext cx="2160240" cy="2232248"/>
          </a:xfrm>
          <a:prstGeom prst="rect">
            <a:avLst/>
          </a:prstGeom>
          <a:noFill/>
        </p:spPr>
      </p:pic>
      <p:pic>
        <p:nvPicPr>
          <p:cNvPr id="1030" name="Picture 6" descr="Barre de Programmation Blue-Bo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20072" y="1556792"/>
            <a:ext cx="3429000" cy="1872208"/>
          </a:xfrm>
          <a:prstGeom prst="rect">
            <a:avLst/>
          </a:prstGeom>
          <a:noFill/>
        </p:spPr>
      </p:pic>
      <p:pic>
        <p:nvPicPr>
          <p:cNvPr id="1032" name="Picture 8" descr="Robot mobile Thymio II"/>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52120" y="3140968"/>
            <a:ext cx="1656184" cy="1224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endParaRPr lang="fr-FR" dirty="0" smtClean="0"/>
          </a:p>
          <a:p>
            <a:endParaRPr lang="fr-FR" dirty="0" smtClean="0"/>
          </a:p>
          <a:p>
            <a:r>
              <a:rPr lang="fr-FR" dirty="0" smtClean="0"/>
              <a:t>Découvrir « comment ça marche »</a:t>
            </a:r>
          </a:p>
          <a:p>
            <a:endParaRPr lang="fr-FR" dirty="0" smtClean="0"/>
          </a:p>
          <a:p>
            <a:r>
              <a:rPr lang="fr-FR" dirty="0" smtClean="0"/>
              <a:t>Réaliser un parcours  à faire faire au robot. Ecrire le programme de déplacement et le faire tester par un autre groupe</a:t>
            </a:r>
          </a:p>
          <a:p>
            <a:pPr>
              <a:buNone/>
            </a:pPr>
            <a:r>
              <a:rPr lang="fr-FR" dirty="0" smtClean="0"/>
              <a:t>				Ou</a:t>
            </a:r>
          </a:p>
          <a:p>
            <a:r>
              <a:rPr lang="fr-FR" dirty="0" smtClean="0"/>
              <a:t>Faire le tour d’un objet avec le moins possible de commandes</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Applications en ligne ou à télécharger</a:t>
            </a:r>
            <a:endParaRPr lang="fr-FR" dirty="0"/>
          </a:p>
        </p:txBody>
      </p:sp>
      <p:sp>
        <p:nvSpPr>
          <p:cNvPr id="3" name="Espace réservé du contenu 2"/>
          <p:cNvSpPr>
            <a:spLocks noGrp="1"/>
          </p:cNvSpPr>
          <p:nvPr>
            <p:ph idx="1"/>
          </p:nvPr>
        </p:nvSpPr>
        <p:spPr/>
        <p:txBody>
          <a:bodyPr/>
          <a:lstStyle/>
          <a:p>
            <a:r>
              <a:rPr lang="fr-FR" dirty="0" smtClean="0"/>
              <a:t>Code.org</a:t>
            </a:r>
          </a:p>
          <a:p>
            <a:r>
              <a:rPr lang="fr-FR" dirty="0" err="1" smtClean="0"/>
              <a:t>Blockly</a:t>
            </a:r>
            <a:r>
              <a:rPr lang="fr-FR" dirty="0" smtClean="0"/>
              <a:t> </a:t>
            </a:r>
            <a:endParaRPr lang="fr-FR" sz="2400" dirty="0" smtClean="0">
              <a:hlinkClick r:id="rId3"/>
            </a:endParaRPr>
          </a:p>
          <a:p>
            <a:pPr>
              <a:buNone/>
            </a:pPr>
            <a:r>
              <a:rPr lang="fr-FR" sz="2000" b="1" u="sng" dirty="0" smtClean="0">
                <a:hlinkClick r:id="rId3"/>
              </a:rPr>
              <a:t>https://blockly-games.appspot.com/</a:t>
            </a:r>
            <a:endParaRPr lang="fr-FR" dirty="0" smtClean="0"/>
          </a:p>
          <a:p>
            <a:r>
              <a:rPr lang="fr-FR" dirty="0" err="1" smtClean="0"/>
              <a:t>scratchJr</a:t>
            </a:r>
            <a:r>
              <a:rPr lang="fr-FR" dirty="0" smtClean="0"/>
              <a:t> </a:t>
            </a:r>
          </a:p>
          <a:p>
            <a:pPr lvl="1">
              <a:buNone/>
            </a:pPr>
            <a:r>
              <a:rPr lang="fr-FR" b="1" u="sng" dirty="0" smtClean="0">
                <a:hlinkClick r:id="rId4"/>
              </a:rPr>
              <a:t>https://scratch.mit.edu</a:t>
            </a:r>
            <a:endParaRPr lang="fr-FR" dirty="0" smtClean="0"/>
          </a:p>
          <a:p>
            <a:r>
              <a:rPr lang="fr-FR" dirty="0" err="1" smtClean="0"/>
              <a:t>Géotortue</a:t>
            </a:r>
            <a:endParaRPr lang="fr-FR" dirty="0" smtClean="0"/>
          </a:p>
          <a:p>
            <a:r>
              <a:rPr lang="fr-FR" dirty="0" smtClean="0"/>
              <a:t>Allcancode.com</a:t>
            </a:r>
            <a:endParaRPr lang="fr-FR" dirty="0"/>
          </a:p>
        </p:txBody>
      </p:sp>
      <p:pic>
        <p:nvPicPr>
          <p:cNvPr id="26626" name="Picture 2" descr="https://s2.qwant.com/thumbr/0x0/c/7/4b2e229ecd6db3cf9a1da8dad6ad30/b_1_q_0_p_0.jpg?u=http%3A%2F%2Fwww.fondation-lamap.org%2Fsites%2Fdefault%2Ffiles%2Fupload%2Fmedia%2Fminisites%2Fprojet_info%2Fmodule%2Fcouv.png&amp;q=0&amp;b=1&amp;p=0&amp;a=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338634">
            <a:off x="5830997" y="1626796"/>
            <a:ext cx="3104537" cy="4392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562074"/>
          </a:xfrm>
        </p:spPr>
        <p:style>
          <a:lnRef idx="0">
            <a:schemeClr val="accent5"/>
          </a:lnRef>
          <a:fillRef idx="3">
            <a:schemeClr val="accent5"/>
          </a:fillRef>
          <a:effectRef idx="3">
            <a:schemeClr val="accent5"/>
          </a:effectRef>
          <a:fontRef idx="minor">
            <a:schemeClr val="lt1"/>
          </a:fontRef>
        </p:style>
        <p:txBody>
          <a:bodyPr>
            <a:normAutofit/>
          </a:bodyPr>
          <a:lstStyle/>
          <a:p>
            <a:r>
              <a:rPr lang="fr-FR" sz="3000" dirty="0" smtClean="0"/>
              <a:t>La programmation dans les programmes 2015</a:t>
            </a:r>
            <a:endParaRPr lang="fr-FR" sz="3000" dirty="0"/>
          </a:p>
        </p:txBody>
      </p:sp>
      <p:sp>
        <p:nvSpPr>
          <p:cNvPr id="3" name="Espace réservé du contenu 2"/>
          <p:cNvSpPr>
            <a:spLocks noGrp="1"/>
          </p:cNvSpPr>
          <p:nvPr>
            <p:ph idx="1"/>
          </p:nvPr>
        </p:nvSpPr>
        <p:spPr/>
        <p:txBody>
          <a:bodyPr/>
          <a:lstStyle/>
          <a:p>
            <a:r>
              <a:rPr lang="fr-FR" dirty="0" smtClean="0"/>
              <a:t>Quels projets peut-on mettre en œuvre en lien avec la programmation ?</a:t>
            </a:r>
          </a:p>
          <a:p>
            <a:endParaRPr lang="fr-FR" dirty="0" smtClean="0"/>
          </a:p>
          <a:p>
            <a:pPr lvl="1"/>
            <a:r>
              <a:rPr lang="fr-FR" dirty="0" smtClean="0"/>
              <a:t>Concours en classe ou </a:t>
            </a:r>
            <a:r>
              <a:rPr lang="fr-FR" dirty="0" err="1" smtClean="0"/>
              <a:t>inter-classe</a:t>
            </a:r>
            <a:endParaRPr lang="fr-FR" dirty="0" smtClean="0"/>
          </a:p>
          <a:p>
            <a:pPr lvl="1"/>
            <a:endParaRPr lang="fr-FR" dirty="0" smtClean="0"/>
          </a:p>
          <a:p>
            <a:pPr lvl="1"/>
            <a:r>
              <a:rPr lang="fr-FR" dirty="0" smtClean="0"/>
              <a:t>Utilisation d’un ENT comme support</a:t>
            </a:r>
          </a:p>
          <a:p>
            <a:pPr lvl="1"/>
            <a:endParaRPr lang="fr-F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lnSpcReduction="10000"/>
          </a:bodyPr>
          <a:lstStyle/>
          <a:p>
            <a:r>
              <a:rPr lang="fr-FR" dirty="0" smtClean="0"/>
              <a:t>Nouveauté importante </a:t>
            </a:r>
            <a:br>
              <a:rPr lang="fr-FR" dirty="0" smtClean="0"/>
            </a:br>
            <a:endParaRPr lang="fr-FR" dirty="0" smtClean="0"/>
          </a:p>
          <a:p>
            <a:r>
              <a:rPr lang="fr-FR" dirty="0" smtClean="0"/>
              <a:t>En lien avec le socle </a:t>
            </a:r>
            <a:br>
              <a:rPr lang="fr-FR" dirty="0" smtClean="0"/>
            </a:br>
            <a:r>
              <a:rPr lang="fr-FR" i="1" dirty="0" smtClean="0"/>
              <a:t>« Les langages pour penser et communiquer »</a:t>
            </a:r>
            <a:br>
              <a:rPr lang="fr-FR" i="1" dirty="0" smtClean="0"/>
            </a:br>
            <a:endParaRPr lang="fr-FR" i="1" dirty="0" smtClean="0"/>
          </a:p>
          <a:p>
            <a:r>
              <a:rPr lang="fr-FR" dirty="0" smtClean="0"/>
              <a:t>Apparaît dans le programme de mathématiques </a:t>
            </a:r>
            <a:r>
              <a:rPr lang="fr-FR" i="1" dirty="0" smtClean="0"/>
              <a:t>« Espace et géométrie »</a:t>
            </a:r>
            <a:br>
              <a:rPr lang="fr-FR" i="1" dirty="0" smtClean="0"/>
            </a:br>
            <a:endParaRPr lang="fr-FR" i="1" dirty="0" smtClean="0"/>
          </a:p>
          <a:p>
            <a:r>
              <a:rPr lang="fr-FR" dirty="0" smtClean="0"/>
              <a:t>Les ambitions sont assez modestes </a:t>
            </a:r>
            <a:br>
              <a:rPr lang="fr-FR" dirty="0" smtClean="0"/>
            </a:br>
            <a:r>
              <a:rPr lang="fr-FR" i="1" dirty="0" smtClean="0"/>
              <a:t>« Coder ou décoder pour prévoir ou représenter des déplacements »</a:t>
            </a:r>
            <a:endParaRPr lang="fr-FR"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Progressivité des apprentissages</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smtClean="0"/>
              <a:t>Cycle 1 </a:t>
            </a:r>
            <a:r>
              <a:rPr lang="fr-FR" dirty="0" smtClean="0"/>
              <a:t>: Les élèves apprennent à utiliser les marqueurs spatiaux, à situer des objets par rapport à soi, par rapport à des objets repères et de leurs représentations (dessin ou codage)</a:t>
            </a:r>
          </a:p>
          <a:p>
            <a:r>
              <a:rPr lang="fr-FR" b="1" dirty="0" smtClean="0"/>
              <a:t>Cycle 2 </a:t>
            </a:r>
            <a:r>
              <a:rPr lang="fr-FR" dirty="0" smtClean="0"/>
              <a:t>: Les élèves peuvent </a:t>
            </a:r>
            <a:r>
              <a:rPr lang="fr-FR" dirty="0"/>
              <a:t>coder des déplacements à l’aide d’un logiciel de programmation adapté, ce qui les amènera au CE2 à la compréhension, et la production d’algorithmes simples</a:t>
            </a:r>
            <a:r>
              <a:rPr lang="fr-FR" dirty="0" smtClean="0"/>
              <a:t>.</a:t>
            </a:r>
          </a:p>
          <a:p>
            <a:r>
              <a:rPr lang="fr-FR" b="1" dirty="0" smtClean="0"/>
              <a:t>Cycle 3 </a:t>
            </a:r>
            <a:r>
              <a:rPr lang="fr-FR" dirty="0" smtClean="0"/>
              <a:t>: </a:t>
            </a:r>
            <a:r>
              <a:rPr lang="fr-FR" dirty="0"/>
              <a:t>Une initiation à la programmation est faite à l’occasion notamment d’activités de repérage ou de déplacement (programmer les déplacements d’un robot ou ceux d’un personnage sur un écran), ou d’activités géométriques (construction de figures simples ou de figures composées de figures simples</a:t>
            </a:r>
            <a:r>
              <a:rPr lang="fr-FR" dirty="0" smtClean="0"/>
              <a:t>).</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Supports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Sans matériel spécifique, « en débranché »</a:t>
            </a:r>
            <a:br>
              <a:rPr lang="fr-FR" dirty="0" smtClean="0"/>
            </a:br>
            <a:endParaRPr lang="fr-FR" dirty="0" smtClean="0"/>
          </a:p>
          <a:p>
            <a:r>
              <a:rPr lang="fr-FR" dirty="0" smtClean="0"/>
              <a:t>Des robots programmables</a:t>
            </a:r>
          </a:p>
          <a:p>
            <a:endParaRPr lang="fr-FR" dirty="0"/>
          </a:p>
          <a:p>
            <a:r>
              <a:rPr lang="fr-FR" dirty="0" smtClean="0"/>
              <a:t>Des applications en ligne utilisables sur ordinateurs ou tablettes</a:t>
            </a:r>
            <a:br>
              <a:rPr lang="fr-FR" dirty="0" smtClean="0"/>
            </a:br>
            <a:endParaRPr lang="fr-FR" dirty="0" smtClean="0"/>
          </a:p>
          <a:p>
            <a:r>
              <a:rPr lang="fr-FR" dirty="0" smtClean="0"/>
              <a:t>Des logiciels pouvant être installés</a:t>
            </a:r>
          </a:p>
          <a:p>
            <a:endParaRPr lang="fr-FR" dirty="0" smtClean="0"/>
          </a:p>
          <a:p>
            <a:pPr>
              <a:buNone/>
            </a:pPr>
            <a:r>
              <a:rPr lang="fr-FR" dirty="0" smtClean="0">
                <a:solidFill>
                  <a:srgbClr val="FF0000"/>
                </a:solidFill>
              </a:rPr>
              <a:t>http://cpdcs77.free.fr </a:t>
            </a:r>
          </a:p>
          <a:p>
            <a:pPr>
              <a:buNone/>
            </a:pPr>
            <a:r>
              <a:rPr lang="fr-FR" dirty="0" smtClean="0">
                <a:solidFill>
                  <a:srgbClr val="FF0000"/>
                </a:solidFill>
              </a:rPr>
              <a:t>[Mathématiques &gt; Divers/animation &gt; TP initiation 						      (bas de page) ]</a:t>
            </a:r>
            <a:endParaRPr lang="fr-F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4581128"/>
            <a:ext cx="8229600" cy="1545035"/>
          </a:xfrm>
        </p:spPr>
        <p:txBody>
          <a:bodyPr>
            <a:normAutofit fontScale="62500" lnSpcReduction="20000"/>
          </a:bodyPr>
          <a:lstStyle/>
          <a:p>
            <a:r>
              <a:rPr lang="fr-FR" dirty="0" smtClean="0"/>
              <a:t>La croix grise représente la Tour Eiffel</a:t>
            </a:r>
          </a:p>
          <a:p>
            <a:r>
              <a:rPr lang="fr-FR" dirty="0" smtClean="0"/>
              <a:t>On trouve dans cette case l’Eglise Saint Vincent de Paul, une gare et un hôpital</a:t>
            </a:r>
          </a:p>
          <a:p>
            <a:r>
              <a:rPr lang="fr-FR" dirty="0" smtClean="0"/>
              <a:t>Porte Saint-Martin</a:t>
            </a:r>
          </a:p>
          <a:p>
            <a:r>
              <a:rPr lang="fr-FR" dirty="0" smtClean="0"/>
              <a:t>Cathédrale Notre Dame de Paris</a:t>
            </a:r>
          </a:p>
          <a:p>
            <a:endParaRPr lang="fr-FR" dirty="0"/>
          </a:p>
        </p:txBody>
      </p:sp>
      <p:pic>
        <p:nvPicPr>
          <p:cNvPr id="6" name="Image 5"/>
          <p:cNvPicPr/>
          <p:nvPr/>
        </p:nvPicPr>
        <p:blipFill>
          <a:blip r:embed="rId3" cstate="email">
            <a:extLst>
              <a:ext uri="{28A0092B-C50C-407E-A947-70E740481C1C}">
                <a14:useLocalDpi xmlns:a14="http://schemas.microsoft.com/office/drawing/2010/main"/>
              </a:ext>
            </a:extLst>
          </a:blip>
          <a:stretch>
            <a:fillRect/>
          </a:stretch>
        </p:blipFill>
        <p:spPr>
          <a:xfrm>
            <a:off x="1835696" y="0"/>
            <a:ext cx="5568287" cy="386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8864" y="4797152"/>
            <a:ext cx="8229600" cy="1800200"/>
          </a:xfrm>
        </p:spPr>
        <p:txBody>
          <a:bodyPr>
            <a:normAutofit fontScale="85000" lnSpcReduction="20000"/>
          </a:bodyPr>
          <a:lstStyle/>
          <a:p>
            <a:r>
              <a:rPr lang="fr-FR" dirty="0" smtClean="0"/>
              <a:t>L’avion arrive à Paris</a:t>
            </a:r>
          </a:p>
          <a:p>
            <a:r>
              <a:rPr lang="fr-FR" dirty="0" smtClean="0">
                <a:sym typeface="Wingdings" pitchFamily="2" charset="2"/>
              </a:rPr>
              <a:t></a:t>
            </a:r>
            <a:r>
              <a:rPr lang="fr-FR" dirty="0" smtClean="0">
                <a:sym typeface="Wingdings 3"/>
              </a:rPr>
              <a:t></a:t>
            </a:r>
            <a:r>
              <a:rPr lang="fr-FR" dirty="0" smtClean="0">
                <a:sym typeface="Wingdings" pitchFamily="2" charset="2"/>
              </a:rPr>
              <a:t> </a:t>
            </a:r>
            <a:r>
              <a:rPr lang="fr-FR" dirty="0" smtClean="0">
                <a:solidFill>
                  <a:srgbClr val="FF0000"/>
                </a:solidFill>
                <a:sym typeface="Wingdings" pitchFamily="2" charset="2"/>
              </a:rPr>
              <a:t>  </a:t>
            </a:r>
            <a:r>
              <a:rPr lang="fr-FR" dirty="0" smtClean="0">
                <a:solidFill>
                  <a:srgbClr val="FF0000"/>
                </a:solidFill>
                <a:sym typeface="Wingdings 3"/>
              </a:rPr>
              <a:t></a:t>
            </a:r>
            <a:r>
              <a:rPr lang="fr-FR" dirty="0" smtClean="0">
                <a:solidFill>
                  <a:srgbClr val="FF0000"/>
                </a:solidFill>
                <a:sym typeface="Wingdings" pitchFamily="2" charset="2"/>
              </a:rPr>
              <a:t></a:t>
            </a:r>
          </a:p>
          <a:p>
            <a:r>
              <a:rPr lang="fr-FR" dirty="0" smtClean="0"/>
              <a:t>Ankara</a:t>
            </a:r>
          </a:p>
          <a:p>
            <a:r>
              <a:rPr lang="fr-FR" dirty="0" smtClean="0"/>
              <a:t>…</a:t>
            </a:r>
            <a:endParaRPr lang="fr-FR" dirty="0"/>
          </a:p>
        </p:txBody>
      </p:sp>
      <p:pic>
        <p:nvPicPr>
          <p:cNvPr id="4" name="Image 3"/>
          <p:cNvPicPr/>
          <p:nvPr/>
        </p:nvPicPr>
        <p:blipFill>
          <a:blip r:embed="rId2" cstate="email">
            <a:extLst>
              <a:ext uri="{28A0092B-C50C-407E-A947-70E740481C1C}">
                <a14:useLocalDpi xmlns:a14="http://schemas.microsoft.com/office/drawing/2010/main"/>
              </a:ext>
            </a:extLst>
          </a:blip>
          <a:stretch>
            <a:fillRect/>
          </a:stretch>
        </p:blipFill>
        <p:spPr>
          <a:xfrm>
            <a:off x="2123728" y="260648"/>
            <a:ext cx="5544616" cy="4248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rot="16200000">
            <a:off x="2309355" y="75020"/>
            <a:ext cx="4752528" cy="6563941"/>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rot="16200000">
            <a:off x="2314788" y="213606"/>
            <a:ext cx="4581128" cy="6547423"/>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rot="16200000">
            <a:off x="1815979" y="856430"/>
            <a:ext cx="5007989" cy="5256586"/>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2747</TotalTime>
  <Words>320</Words>
  <Application>Microsoft Macintosh PowerPoint</Application>
  <PresentationFormat>Présentation à l'écran (4:3)</PresentationFormat>
  <Paragraphs>63</Paragraphs>
  <Slides>14</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Calibri</vt:lpstr>
      <vt:lpstr>Gill Sans MT</vt:lpstr>
      <vt:lpstr>Verdana</vt:lpstr>
      <vt:lpstr>Wingdings</vt:lpstr>
      <vt:lpstr>Wingdings 2</vt:lpstr>
      <vt:lpstr>Wingdings 3</vt:lpstr>
      <vt:lpstr>Solstice</vt:lpstr>
      <vt:lpstr>La programmation dans les programmes 2015</vt:lpstr>
      <vt:lpstr>Présentation PowerPoint</vt:lpstr>
      <vt:lpstr>Progressivité des apprentissages</vt:lpstr>
      <vt:lpstr>Supports</vt:lpstr>
      <vt:lpstr>Présentation PowerPoint</vt:lpstr>
      <vt:lpstr>Présentation PowerPoint</vt:lpstr>
      <vt:lpstr>Présentation PowerPoint</vt:lpstr>
      <vt:lpstr>Présentation PowerPoint</vt:lpstr>
      <vt:lpstr>Présentation PowerPoint</vt:lpstr>
      <vt:lpstr>Présentation PowerPoint</vt:lpstr>
      <vt:lpstr>Robots programmables</vt:lpstr>
      <vt:lpstr>Présentation PowerPoint</vt:lpstr>
      <vt:lpstr>Applications en ligne ou à télécharger</vt:lpstr>
      <vt:lpstr>La programmation dans les programmes 2015</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programmation dans les programmes 2015</dc:title>
  <dc:creator>Christophe</dc:creator>
  <cp:lastModifiedBy>Timothé Mazet</cp:lastModifiedBy>
  <cp:revision>9</cp:revision>
  <dcterms:created xsi:type="dcterms:W3CDTF">2017-03-13T09:06:31Z</dcterms:created>
  <dcterms:modified xsi:type="dcterms:W3CDTF">2017-03-16T10:23:04Z</dcterms:modified>
</cp:coreProperties>
</file>