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0" r:id="rId2"/>
    <p:sldId id="265" r:id="rId3"/>
    <p:sldId id="268" r:id="rId4"/>
    <p:sldId id="269" r:id="rId5"/>
    <p:sldId id="270" r:id="rId6"/>
    <p:sldId id="272" r:id="rId7"/>
    <p:sldId id="266" r:id="rId8"/>
    <p:sldId id="267" r:id="rId9"/>
    <p:sldId id="273" r:id="rId10"/>
    <p:sldId id="275" r:id="rId11"/>
    <p:sldId id="271" r:id="rId12"/>
    <p:sldId id="276" r:id="rId13"/>
    <p:sldId id="274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437" autoAdjust="0"/>
  </p:normalViewPr>
  <p:slideViewPr>
    <p:cSldViewPr>
      <p:cViewPr>
        <p:scale>
          <a:sx n="60" d="100"/>
          <a:sy n="6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79190-6268-4350-899A-7B523AE176CB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BEA32-9553-41E2-9AF0-405C2F08E2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615136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71029-1934-42DA-9E11-843A5166BCE9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Une bouteille remplie d’eau est placée tête en bas dans une bassine qui contient déjà un peu d’eau.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On expire dans un tuyau en plastique qui aboutit dans la bouteille. On peut ensuite évaluer la quantité d’air qui a remplacé l’eau.</a:t>
            </a: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On peut prendre une grande bouteille (5 L) qu’on graduera pour faciliter la lecture ou plusieurs petites bouteilles. </a:t>
            </a: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BEA32-9553-41E2-9AF0-405C2F08E22C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BFA8-B051-4F01-BEF5-8B7B8E64F298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A07-59F0-4835-810F-3B1BB8AE59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BFA8-B051-4F01-BEF5-8B7B8E64F298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A07-59F0-4835-810F-3B1BB8AE59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BFA8-B051-4F01-BEF5-8B7B8E64F298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A07-59F0-4835-810F-3B1BB8AE59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BFA8-B051-4F01-BEF5-8B7B8E64F298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A07-59F0-4835-810F-3B1BB8AE59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BFA8-B051-4F01-BEF5-8B7B8E64F298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A07-59F0-4835-810F-3B1BB8AE59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BFA8-B051-4F01-BEF5-8B7B8E64F298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A07-59F0-4835-810F-3B1BB8AE59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BFA8-B051-4F01-BEF5-8B7B8E64F298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A07-59F0-4835-810F-3B1BB8AE59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BFA8-B051-4F01-BEF5-8B7B8E64F298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A07-59F0-4835-810F-3B1BB8AE59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BFA8-B051-4F01-BEF5-8B7B8E64F298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A07-59F0-4835-810F-3B1BB8AE59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BFA8-B051-4F01-BEF5-8B7B8E64F298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A07-59F0-4835-810F-3B1BB8AE59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BFA8-B051-4F01-BEF5-8B7B8E64F298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A07-59F0-4835-810F-3B1BB8AE59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ABFA8-B051-4F01-BEF5-8B7B8E64F298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01A07-59F0-4835-810F-3B1BB8AE59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5" Type="http://schemas.openxmlformats.org/officeDocument/2006/relationships/image" Target="../media/image24.png"/><Relationship Id="rId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 FDS 2015"/>
          <p:cNvPicPr>
            <a:picLocks noChangeAspect="1" noChangeArrowheads="1"/>
          </p:cNvPicPr>
          <p:nvPr/>
        </p:nvPicPr>
        <p:blipFill>
          <a:blip r:embed="rId2" cstate="print"/>
          <a:srcRect t="12086" b="5721"/>
          <a:stretch>
            <a:fillRect/>
          </a:stretch>
        </p:blipFill>
        <p:spPr bwMode="auto">
          <a:xfrm>
            <a:off x="179512" y="188640"/>
            <a:ext cx="3671887" cy="140176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027" name="Text Box 3"/>
          <p:cNvSpPr txBox="1">
            <a:spLocks noChangeArrowheads="1" noChangeShapeType="1"/>
          </p:cNvSpPr>
          <p:nvPr/>
        </p:nvSpPr>
        <p:spPr bwMode="auto">
          <a:xfrm>
            <a:off x="2771800" y="1484784"/>
            <a:ext cx="6046787" cy="576262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b="1" i="1" u="none" strike="noStrike" cap="none" normalizeH="0" baseline="0" dirty="0" smtClean="0">
                <a:ln>
                  <a:noFill/>
                </a:ln>
                <a:solidFill>
                  <a:srgbClr val="F19409"/>
                </a:solidFill>
                <a:effectLst/>
                <a:latin typeface="Century Schoolbook" pitchFamily="18" charset="0"/>
                <a:cs typeface="Arial" pitchFamily="34" charset="0"/>
              </a:rPr>
              <a:t>Les énigmes scientifiques 77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1" name="Text Box 27"/>
          <p:cNvSpPr txBox="1">
            <a:spLocks noChangeArrowheads="1"/>
          </p:cNvSpPr>
          <p:nvPr/>
        </p:nvSpPr>
        <p:spPr bwMode="auto">
          <a:xfrm>
            <a:off x="7668344" y="5733256"/>
            <a:ext cx="1368281" cy="79163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entury Schoolbook" pitchFamily="18" charset="0"/>
                <a:cs typeface="Arial" pitchFamily="34" charset="0"/>
              </a:rPr>
              <a:t>Le monde du vivant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Text Box 28"/>
          <p:cNvSpPr txBox="1">
            <a:spLocks noChangeArrowheads="1"/>
          </p:cNvSpPr>
          <p:nvPr/>
        </p:nvSpPr>
        <p:spPr bwMode="auto">
          <a:xfrm>
            <a:off x="323528" y="3212976"/>
            <a:ext cx="8568952" cy="316835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kumimoji="0" lang="fr-FR" sz="3600" b="1" i="1" u="none" strike="noStrike" cap="none" normalizeH="0" baseline="0" dirty="0" smtClean="0">
                <a:ln>
                  <a:noFill/>
                </a:ln>
                <a:solidFill>
                  <a:srgbClr val="F19409"/>
                </a:solidFill>
                <a:effectLst/>
                <a:latin typeface="Century Schoolbook" pitchFamily="18" charset="0"/>
                <a:cs typeface="Arial" pitchFamily="34" charset="0"/>
              </a:rPr>
              <a:t>Les réponses aux énigmes du jour 2 :</a:t>
            </a:r>
            <a:endParaRPr kumimoji="0" lang="fr-FR" sz="36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entury Schoolbook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fr-FR" sz="3600" b="1" i="1" dirty="0" smtClean="0">
                <a:solidFill>
                  <a:srgbClr val="000000"/>
                </a:solidFill>
                <a:latin typeface="Century Schoolbook" pitchFamily="18" charset="0"/>
                <a:cs typeface="Arial" pitchFamily="34" charset="0"/>
              </a:rPr>
              <a:t>1 – Quel serpent est le plus grand ?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fr-FR" sz="3600" b="1" i="1" dirty="0" smtClean="0">
                <a:solidFill>
                  <a:srgbClr val="000000"/>
                </a:solidFill>
                <a:latin typeface="Century Schoolbook" pitchFamily="18" charset="0"/>
                <a:cs typeface="Arial" pitchFamily="34" charset="0"/>
              </a:rPr>
              <a:t>2 – Peut-on voir l’air ?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fr-FR" sz="3600" b="1" i="1" dirty="0" smtClean="0">
                <a:solidFill>
                  <a:srgbClr val="000000"/>
                </a:solidFill>
                <a:latin typeface="Century Schoolbook" pitchFamily="18" charset="0"/>
                <a:cs typeface="Arial" pitchFamily="34" charset="0"/>
              </a:rPr>
              <a:t>3 – Quelle quantité d’air je peux expirer au maximum ?</a:t>
            </a:r>
            <a:endParaRPr lang="fr-FR" sz="4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3"/>
          <p:cNvSpPr txBox="1">
            <a:spLocks noChangeArrowheads="1" noChangeShapeType="1"/>
          </p:cNvSpPr>
          <p:nvPr/>
        </p:nvSpPr>
        <p:spPr bwMode="auto">
          <a:xfrm>
            <a:off x="1547664" y="2276872"/>
            <a:ext cx="6046787" cy="576262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4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entury Schoolbook" pitchFamily="18" charset="0"/>
                <a:cs typeface="Arial" pitchFamily="34" charset="0"/>
              </a:rPr>
              <a:t>Jour </a:t>
            </a:r>
            <a:r>
              <a:rPr lang="fr-FR" sz="4000" b="1" i="1" dirty="0" smtClean="0">
                <a:solidFill>
                  <a:srgbClr val="FF0000"/>
                </a:solidFill>
                <a:latin typeface="Century Schoolbook" pitchFamily="18" charset="0"/>
                <a:cs typeface="Arial" pitchFamily="34" charset="0"/>
              </a:rPr>
              <a:t>3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/>
      <p:bldP spid="1052" grpId="0"/>
      <p:bldP spid="3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755576" y="692696"/>
          <a:ext cx="7776865" cy="5688633"/>
        </p:xfrm>
        <a:graphic>
          <a:graphicData uri="http://schemas.openxmlformats.org/drawingml/2006/table">
            <a:tbl>
              <a:tblPr/>
              <a:tblGrid>
                <a:gridCol w="2844150"/>
                <a:gridCol w="717574"/>
                <a:gridCol w="598546"/>
                <a:gridCol w="1555877"/>
                <a:gridCol w="2060718"/>
              </a:tblGrid>
              <a:tr h="97204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20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Peut-on transporter de l’eau avec…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20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oui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20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non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20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Est-ce pratique ?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2000" kern="1400" dirty="0">
                          <a:solidFill>
                            <a:srgbClr val="000000"/>
                          </a:solidFill>
                          <a:latin typeface="Century Schoolbook"/>
                        </a:rPr>
                        <a:t>Commentaires et remarques des enfants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79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24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Une petite cuillère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79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24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Un entonnoir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79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24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Une passoire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79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2400" kern="1400" dirty="0">
                          <a:solidFill>
                            <a:srgbClr val="000000"/>
                          </a:solidFill>
                          <a:latin typeface="Century Schoolbook"/>
                        </a:rPr>
                        <a:t>Ses mains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79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79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79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7"/>
                        </a:spcAft>
                      </a:pPr>
                      <a:r>
                        <a:rPr lang="fr-FR" sz="700" kern="140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700" kern="1400" dirty="0">
                          <a:solidFill>
                            <a:srgbClr val="000000"/>
                          </a:solidFill>
                          <a:latin typeface="Century Schoolbook"/>
                        </a:rPr>
                        <a:t> </a:t>
                      </a:r>
                    </a:p>
                  </a:txBody>
                  <a:tcPr marL="60132" marR="6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Sans titre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1340768"/>
            <a:ext cx="7226300" cy="5308600"/>
          </a:xfrm>
          <a:prstGeom prst="rect">
            <a:avLst/>
          </a:prstGeom>
        </p:spPr>
      </p:pic>
      <p:sp>
        <p:nvSpPr>
          <p:cNvPr id="4" name="Text Box 28"/>
          <p:cNvSpPr txBox="1">
            <a:spLocks noChangeArrowheads="1"/>
          </p:cNvSpPr>
          <p:nvPr/>
        </p:nvSpPr>
        <p:spPr bwMode="auto">
          <a:xfrm>
            <a:off x="539552" y="0"/>
            <a:ext cx="8280920" cy="165618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fr-FR" sz="3600" b="1" i="1" dirty="0" smtClean="0">
                <a:solidFill>
                  <a:srgbClr val="000000"/>
                </a:solidFill>
                <a:latin typeface="Century Schoolbook" pitchFamily="18" charset="0"/>
                <a:cs typeface="Arial" pitchFamily="34" charset="0"/>
              </a:rPr>
              <a:t>2 – Peux-tu classer ces animaux </a:t>
            </a:r>
            <a:r>
              <a:rPr lang="fr-FR" sz="3600" b="1" i="1" dirty="0" smtClean="0">
                <a:solidFill>
                  <a:srgbClr val="000000"/>
                </a:solidFill>
                <a:latin typeface="Century Schoolbook" pitchFamily="18" charset="0"/>
                <a:cs typeface="Arial" pitchFamily="34" charset="0"/>
              </a:rPr>
              <a:t>?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fr-FR" sz="2800" dirty="0" smtClean="0"/>
              <a:t>Quels animaux peut-on mettre ensemble et pourquoi ?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endParaRPr lang="fr-FR" sz="3600" b="1" i="1" dirty="0" smtClean="0">
              <a:solidFill>
                <a:srgbClr val="000000"/>
              </a:solidFill>
              <a:latin typeface="Century Schoolbook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55576" y="735087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Indices</a:t>
            </a:r>
            <a:endParaRPr lang="fr-FR" sz="5400" dirty="0"/>
          </a:p>
        </p:txBody>
      </p:sp>
      <p:pic>
        <p:nvPicPr>
          <p:cNvPr id="5122" name="Picture 2" descr="chien-perte-poils-gui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13536">
            <a:off x="5482753" y="1017603"/>
            <a:ext cx="2845812" cy="284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D4D607"/>
                  </a:outerShdw>
                </a:effectLst>
              </a14:hiddenEffects>
            </a:ext>
          </a:extLst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 rot="-1023417">
            <a:off x="1493428" y="2462872"/>
            <a:ext cx="2195808" cy="291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D4D607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5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ritannic Bold" pitchFamily="34" charset="0"/>
                <a:cs typeface="Arial" pitchFamily="34" charset="0"/>
              </a:rPr>
              <a:t>4</a:t>
            </a:r>
            <a:endParaRPr kumimoji="0" lang="fr-FR" altLang="fr-FR" sz="15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376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Image 3" descr="tail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620688"/>
            <a:ext cx="4104456" cy="4104456"/>
          </a:xfrm>
          <a:prstGeom prst="rect">
            <a:avLst/>
          </a:prstGeom>
          <a:noFill/>
          <a:ln w="9525" algn="ctr"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323528" y="332656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fr-FR" sz="3600" b="1" i="1" dirty="0" smtClean="0">
                <a:solidFill>
                  <a:srgbClr val="000000"/>
                </a:solidFill>
                <a:latin typeface="Century Schoolbook" pitchFamily="18" charset="0"/>
                <a:cs typeface="Arial" pitchFamily="34" charset="0"/>
              </a:rPr>
              <a:t>3 – Tous les métaux sont-ils attirés par les aimants ?</a:t>
            </a:r>
            <a:endParaRPr lang="fr-FR" sz="3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Image 6" descr="1 c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5157192"/>
            <a:ext cx="900236" cy="941156"/>
          </a:xfrm>
          <a:prstGeom prst="rect">
            <a:avLst/>
          </a:prstGeom>
          <a:noFill/>
          <a:ln w="9525" algn="ctr">
            <a:miter lim="800000"/>
            <a:headEnd/>
            <a:tailEnd/>
          </a:ln>
        </p:spPr>
      </p:pic>
      <p:pic>
        <p:nvPicPr>
          <p:cNvPr id="3075" name="Image 5" descr="50 ct d'eur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2924944"/>
            <a:ext cx="1820932" cy="1820932"/>
          </a:xfrm>
          <a:prstGeom prst="rect">
            <a:avLst/>
          </a:prstGeom>
          <a:noFill/>
          <a:ln w="9525" algn="ctr">
            <a:miter lim="800000"/>
            <a:headEnd/>
            <a:tailEnd/>
          </a:ln>
        </p:spPr>
      </p:pic>
      <p:pic>
        <p:nvPicPr>
          <p:cNvPr id="3077" name="Image 1" descr="trombon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2204864"/>
            <a:ext cx="1701584" cy="1271924"/>
          </a:xfrm>
          <a:prstGeom prst="rect">
            <a:avLst/>
          </a:prstGeom>
          <a:noFill/>
          <a:ln w="9525" algn="ctr">
            <a:miter lim="800000"/>
            <a:headEnd/>
            <a:tailEnd/>
          </a:ln>
        </p:spPr>
      </p:pic>
      <p:pic>
        <p:nvPicPr>
          <p:cNvPr id="3078" name="Image 2" descr="petite voitur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87624" y="4437112"/>
            <a:ext cx="2550669" cy="1902772"/>
          </a:xfrm>
          <a:prstGeom prst="rect">
            <a:avLst/>
          </a:prstGeom>
          <a:noFill/>
          <a:ln w="9525" algn="ctr"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8"/>
          <p:cNvSpPr txBox="1">
            <a:spLocks noChangeArrowheads="1"/>
          </p:cNvSpPr>
          <p:nvPr/>
        </p:nvSpPr>
        <p:spPr bwMode="auto">
          <a:xfrm>
            <a:off x="467544" y="260648"/>
            <a:ext cx="8280920" cy="64807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3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Schoolbook" pitchFamily="18" charset="0"/>
                <a:cs typeface="Arial" pitchFamily="34" charset="0"/>
              </a:rPr>
              <a:t>1 – Quel serpent est le plus grand ?</a:t>
            </a:r>
          </a:p>
        </p:txBody>
      </p:sp>
      <p:pic>
        <p:nvPicPr>
          <p:cNvPr id="19" name="Picture 2" descr="serpents"/>
          <p:cNvPicPr>
            <a:picLocks noChangeAspect="1" noChangeArrowheads="1"/>
          </p:cNvPicPr>
          <p:nvPr/>
        </p:nvPicPr>
        <p:blipFill>
          <a:blip r:embed="rId3" cstate="print"/>
          <a:srcRect t="86484" r="12117"/>
          <a:stretch>
            <a:fillRect/>
          </a:stretch>
        </p:blipFill>
        <p:spPr bwMode="auto">
          <a:xfrm>
            <a:off x="944322" y="3858299"/>
            <a:ext cx="6886787" cy="106067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20" name="Picture 3" descr="serpents"/>
          <p:cNvPicPr>
            <a:picLocks noChangeAspect="1" noChangeArrowheads="1"/>
          </p:cNvPicPr>
          <p:nvPr/>
        </p:nvPicPr>
        <p:blipFill>
          <a:blip r:embed="rId3" cstate="print"/>
          <a:srcRect l="12555" t="30081" b="49864"/>
          <a:stretch>
            <a:fillRect/>
          </a:stretch>
        </p:blipFill>
        <p:spPr bwMode="auto">
          <a:xfrm>
            <a:off x="908538" y="1565920"/>
            <a:ext cx="6852084" cy="157474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cxnSp>
        <p:nvCxnSpPr>
          <p:cNvPr id="22" name="Connecteur droit 21"/>
          <p:cNvCxnSpPr/>
          <p:nvPr/>
        </p:nvCxnSpPr>
        <p:spPr>
          <a:xfrm>
            <a:off x="3275856" y="2348880"/>
            <a:ext cx="0" cy="223224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5148064" y="2348880"/>
            <a:ext cx="0" cy="223224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1619672" y="5301208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Si tu rapproches les deux serpents, tu t’aperçois qu’ils font la même taille ! En réalité, c’est la route qui te trompe.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enis\Desktop\illusions d'optique\Captu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2867"/>
            <a:ext cx="9144000" cy="6405133"/>
          </a:xfrm>
          <a:prstGeom prst="rect">
            <a:avLst/>
          </a:prstGeom>
          <a:noFill/>
        </p:spPr>
      </p:pic>
      <p:pic>
        <p:nvPicPr>
          <p:cNvPr id="1028" name="Picture 4" descr="C:\Users\Denis\Desktop\illusions d'optique\cxarré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988840"/>
            <a:ext cx="1879526" cy="1384914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0" y="260648"/>
            <a:ext cx="5148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carrés A et B sont de la même couleur, la même que celle du carré à l’extérieur. Clique pour vérifier.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81481E-6 L -4.16667E-6 0.19953 " pathEditMode="relative" ptsTypes="AA">
                                      <p:cBhvr>
                                        <p:cTn id="6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19954 L -0.35434 -0.0525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00" y="-12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nis\Desktop\illusions d'optique\Capture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52" y="1565176"/>
            <a:ext cx="9126848" cy="5292824"/>
          </a:xfrm>
          <a:prstGeom prst="rect">
            <a:avLst/>
          </a:prstGeom>
          <a:noFill/>
        </p:spPr>
      </p:pic>
      <p:pic>
        <p:nvPicPr>
          <p:cNvPr id="2051" name="Picture 3" descr="C:\Users\Denis\Desktop\illusions d'optique\rectang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5880" y="3829551"/>
            <a:ext cx="6795769" cy="748845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0" y="260648"/>
            <a:ext cx="8820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rectangle du centre est … uni !  Clique pour vérifier.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nis\Desktop\illusions d'optique\Capture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340768"/>
            <a:ext cx="8157691" cy="5328592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0" y="260648"/>
            <a:ext cx="8748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tables A et B sont superposables. Clique pour vérifier.</a:t>
            </a:r>
            <a:endParaRPr lang="fr-FR" dirty="0"/>
          </a:p>
        </p:txBody>
      </p:sp>
      <p:pic>
        <p:nvPicPr>
          <p:cNvPr id="3075" name="Picture 3" descr="C:\Users\Denis\Desktop\illusions d'optique\tab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5516" y="1260442"/>
            <a:ext cx="3063804" cy="4256790"/>
          </a:xfrm>
          <a:prstGeom prst="rect">
            <a:avLst/>
          </a:prstGeom>
          <a:noFill/>
        </p:spPr>
      </p:pic>
      <p:pic>
        <p:nvPicPr>
          <p:cNvPr id="7" name="Picture 3" descr="C:\Users\Denis\Desktop\illusions d'optique\tab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432435">
            <a:off x="4790156" y="1563197"/>
            <a:ext cx="3063804" cy="42567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81481E-6 L 0.43317 4.81481E-6 " pathEditMode="relative" ptsTypes="AA">
                                      <p:cBhvr>
                                        <p:cTn id="6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8"/>
          <p:cNvSpPr txBox="1">
            <a:spLocks noChangeArrowheads="1"/>
          </p:cNvSpPr>
          <p:nvPr/>
        </p:nvSpPr>
        <p:spPr bwMode="auto">
          <a:xfrm>
            <a:off x="539552" y="260648"/>
            <a:ext cx="8280920" cy="64807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fr-FR" sz="3600" b="1" i="1" dirty="0" smtClean="0">
                <a:solidFill>
                  <a:srgbClr val="000000"/>
                </a:solidFill>
                <a:latin typeface="Century Schoolbook" pitchFamily="18" charset="0"/>
                <a:cs typeface="Arial" pitchFamily="34" charset="0"/>
              </a:rPr>
              <a:t>2 – Peut-on voir l’air ?</a:t>
            </a:r>
          </a:p>
        </p:txBody>
      </p:sp>
      <p:pic>
        <p:nvPicPr>
          <p:cNvPr id="1026" name="Picture 2" descr="water-strider-691039_6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124744"/>
            <a:ext cx="3816151" cy="253911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027" name="Picture 3" descr="air-bubbles-230014_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052735"/>
            <a:ext cx="3528392" cy="264629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028" name="Picture 4" descr="093937bdfc_strioscopie--percevoir-les-deplacements-de-lair"/>
          <p:cNvPicPr>
            <a:picLocks noChangeAspect="1" noChangeArrowheads="1"/>
          </p:cNvPicPr>
          <p:nvPr/>
        </p:nvPicPr>
        <p:blipFill>
          <a:blip r:embed="rId4" cstate="print"/>
          <a:srcRect l="21213"/>
          <a:stretch>
            <a:fillRect/>
          </a:stretch>
        </p:blipFill>
        <p:spPr bwMode="auto">
          <a:xfrm>
            <a:off x="683568" y="4077072"/>
            <a:ext cx="3384376" cy="241910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029" name="Picture 5" descr="strioscopie-mirage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4149079"/>
            <a:ext cx="3533389" cy="2351707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1" descr="http://rustrel.free.fr/pedago/illustrations/spirometre0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1988840"/>
            <a:ext cx="2736304" cy="2386665"/>
          </a:xfrm>
          <a:prstGeom prst="rect">
            <a:avLst/>
          </a:prstGeom>
          <a:noFill/>
        </p:spPr>
      </p:pic>
      <p:sp>
        <p:nvSpPr>
          <p:cNvPr id="2" name="Text Box 28"/>
          <p:cNvSpPr txBox="1">
            <a:spLocks noChangeArrowheads="1"/>
          </p:cNvSpPr>
          <p:nvPr/>
        </p:nvSpPr>
        <p:spPr bwMode="auto">
          <a:xfrm>
            <a:off x="251520" y="1772816"/>
            <a:ext cx="4427984" cy="252028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fr-FR" sz="2800" dirty="0" smtClean="0"/>
              <a:t>Voici un dispositif qui permet de mesurer la quantité d’air expiré, en litres. </a:t>
            </a:r>
          </a:p>
          <a:p>
            <a:r>
              <a:rPr lang="fr-FR" sz="2800" dirty="0" smtClean="0"/>
              <a:t>On appelle cela un </a:t>
            </a:r>
            <a:r>
              <a:rPr lang="fr-FR" sz="2800" b="1" dirty="0" smtClean="0"/>
              <a:t>spiromètre.</a:t>
            </a:r>
            <a:endParaRPr lang="fr-FR" sz="2800" b="1" dirty="0"/>
          </a:p>
        </p:txBody>
      </p:sp>
      <p:pic>
        <p:nvPicPr>
          <p:cNvPr id="1025" name="Image 2" descr="http://rustrel.free.fr/pedago/illustrations/spirometre0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11752" y="2060848"/>
            <a:ext cx="2232248" cy="2090067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23528" y="4437112"/>
            <a:ext cx="8820472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La capacité pulmonaire d’un adulte est d’environ 6 L. Celle d’un enfant est moins importante et dépend de son âge.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Il reste toujours un peu d’air (environ ½ L) dans les poumons, même quand on expire au maximum (c’est l’air résiduel).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Une expiration « normale » (au repos et sans y penser) est d’environ ½ L.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28"/>
          <p:cNvSpPr txBox="1">
            <a:spLocks noChangeArrowheads="1"/>
          </p:cNvSpPr>
          <p:nvPr/>
        </p:nvSpPr>
        <p:spPr bwMode="auto">
          <a:xfrm>
            <a:off x="467544" y="260648"/>
            <a:ext cx="8280920" cy="64807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fr-FR" sz="3600" b="1" i="1" dirty="0" smtClean="0">
                <a:solidFill>
                  <a:srgbClr val="000000"/>
                </a:solidFill>
                <a:latin typeface="Century Schoolbook" pitchFamily="18" charset="0"/>
                <a:cs typeface="Arial" pitchFamily="34" charset="0"/>
              </a:rPr>
              <a:t>3 – Quelle quantité d’air je peux expirer au maximum ?</a:t>
            </a:r>
            <a:endParaRPr lang="fr-FR" sz="4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 FDS 2015"/>
          <p:cNvPicPr>
            <a:picLocks noChangeAspect="1" noChangeArrowheads="1"/>
          </p:cNvPicPr>
          <p:nvPr/>
        </p:nvPicPr>
        <p:blipFill>
          <a:blip r:embed="rId2" cstate="print"/>
          <a:srcRect t="12086" b="5721"/>
          <a:stretch>
            <a:fillRect/>
          </a:stretch>
        </p:blipFill>
        <p:spPr bwMode="auto">
          <a:xfrm>
            <a:off x="179512" y="188640"/>
            <a:ext cx="3671887" cy="140176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027" name="Text Box 3"/>
          <p:cNvSpPr txBox="1">
            <a:spLocks noChangeArrowheads="1" noChangeShapeType="1"/>
          </p:cNvSpPr>
          <p:nvPr/>
        </p:nvSpPr>
        <p:spPr bwMode="auto">
          <a:xfrm>
            <a:off x="2771800" y="1484784"/>
            <a:ext cx="6046787" cy="576262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b="1" i="1" u="none" strike="noStrike" cap="none" normalizeH="0" baseline="0" dirty="0" smtClean="0">
                <a:ln>
                  <a:noFill/>
                </a:ln>
                <a:solidFill>
                  <a:srgbClr val="F19409"/>
                </a:solidFill>
                <a:effectLst/>
                <a:latin typeface="Century Schoolbook" pitchFamily="18" charset="0"/>
                <a:cs typeface="Arial" pitchFamily="34" charset="0"/>
              </a:rPr>
              <a:t>Les énigmes scientifiques 77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1" name="Text Box 27"/>
          <p:cNvSpPr txBox="1">
            <a:spLocks noChangeArrowheads="1"/>
          </p:cNvSpPr>
          <p:nvPr/>
        </p:nvSpPr>
        <p:spPr bwMode="auto">
          <a:xfrm>
            <a:off x="7668344" y="5733256"/>
            <a:ext cx="1368281" cy="79163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entury Schoolbook" pitchFamily="18" charset="0"/>
                <a:cs typeface="Arial" pitchFamily="34" charset="0"/>
              </a:rPr>
              <a:t>Le monde du vivant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Text Box 28"/>
          <p:cNvSpPr txBox="1">
            <a:spLocks noChangeArrowheads="1"/>
          </p:cNvSpPr>
          <p:nvPr/>
        </p:nvSpPr>
        <p:spPr bwMode="auto">
          <a:xfrm>
            <a:off x="539552" y="2780928"/>
            <a:ext cx="8424936" cy="316835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kumimoji="0" lang="fr-FR" sz="3600" b="1" i="1" u="none" strike="noStrike" cap="none" normalizeH="0" baseline="0" dirty="0" smtClean="0">
                <a:ln>
                  <a:noFill/>
                </a:ln>
                <a:solidFill>
                  <a:srgbClr val="F19409"/>
                </a:solidFill>
                <a:effectLst/>
                <a:latin typeface="Century Schoolbook" pitchFamily="18" charset="0"/>
                <a:cs typeface="Arial" pitchFamily="34" charset="0"/>
              </a:rPr>
              <a:t>Les énigmes :</a:t>
            </a:r>
            <a:endParaRPr kumimoji="0" lang="fr-FR" sz="36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entury Schoolbook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fr-FR" sz="3600" b="1" i="1" dirty="0" smtClean="0">
                <a:solidFill>
                  <a:srgbClr val="000000"/>
                </a:solidFill>
                <a:latin typeface="Century Schoolbook" pitchFamily="18" charset="0"/>
                <a:cs typeface="Arial" pitchFamily="34" charset="0"/>
              </a:rPr>
              <a:t>1 – Peut-on transporter de l’eau avec ces objets ?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fr-FR" sz="3600" b="1" i="1" dirty="0" smtClean="0">
                <a:solidFill>
                  <a:srgbClr val="000000"/>
                </a:solidFill>
                <a:latin typeface="Century Schoolbook" pitchFamily="18" charset="0"/>
                <a:cs typeface="Arial" pitchFamily="34" charset="0"/>
              </a:rPr>
              <a:t>2 – Peux-tu classer ces animaux ?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fr-FR" sz="3600" b="1" i="1" dirty="0" smtClean="0">
                <a:solidFill>
                  <a:srgbClr val="000000"/>
                </a:solidFill>
                <a:latin typeface="Century Schoolbook" pitchFamily="18" charset="0"/>
                <a:cs typeface="Arial" pitchFamily="34" charset="0"/>
              </a:rPr>
              <a:t>3 – Tous les métaux sont-ils attirés par les aimants ?</a:t>
            </a:r>
            <a:endParaRPr lang="fr-FR" sz="4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3"/>
          <p:cNvSpPr txBox="1">
            <a:spLocks noChangeArrowheads="1" noChangeShapeType="1"/>
          </p:cNvSpPr>
          <p:nvPr/>
        </p:nvSpPr>
        <p:spPr bwMode="auto">
          <a:xfrm>
            <a:off x="1547664" y="2060848"/>
            <a:ext cx="6046787" cy="576262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4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entury Schoolbook" pitchFamily="18" charset="0"/>
                <a:cs typeface="Arial" pitchFamily="34" charset="0"/>
              </a:rPr>
              <a:t>Jour 3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8210022" y="4124186"/>
            <a:ext cx="792088" cy="792088"/>
            <a:chOff x="111119775" y="108648150"/>
            <a:chExt cx="1584000" cy="1512000"/>
          </a:xfrm>
        </p:grpSpPr>
        <p:sp>
          <p:nvSpPr>
            <p:cNvPr id="12" name="Oval 26"/>
            <p:cNvSpPr>
              <a:spLocks noChangeArrowheads="1"/>
            </p:cNvSpPr>
            <p:nvPr/>
          </p:nvSpPr>
          <p:spPr bwMode="auto">
            <a:xfrm>
              <a:off x="111119775" y="108648150"/>
              <a:ext cx="1584000" cy="1512000"/>
            </a:xfrm>
            <a:prstGeom prst="ellipse">
              <a:avLst/>
            </a:prstGeom>
            <a:solidFill>
              <a:srgbClr val="F19409"/>
            </a:solidFill>
            <a:ln w="9525" algn="in">
              <a:solidFill>
                <a:srgbClr val="F19409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Text Box 27"/>
            <p:cNvSpPr txBox="1">
              <a:spLocks noChangeArrowheads="1"/>
            </p:cNvSpPr>
            <p:nvPr/>
          </p:nvSpPr>
          <p:spPr bwMode="auto">
            <a:xfrm>
              <a:off x="111278413" y="108700060"/>
              <a:ext cx="1368000" cy="7920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05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entury Schoolbook" pitchFamily="18" charset="0"/>
                  <a:cs typeface="Arial" pitchFamily="34" charset="0"/>
                </a:rPr>
                <a:t>Le monde du vivant</a:t>
              </a:r>
              <a:endParaRPr kumimoji="0" lang="fr-FR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80312" y="2636912"/>
            <a:ext cx="1008112" cy="864096"/>
            <a:chOff x="112127775" y="110736150"/>
            <a:chExt cx="1296000" cy="1080000"/>
          </a:xfrm>
        </p:grpSpPr>
        <p:sp>
          <p:nvSpPr>
            <p:cNvPr id="15" name="Oval 3"/>
            <p:cNvSpPr>
              <a:spLocks noChangeArrowheads="1"/>
            </p:cNvSpPr>
            <p:nvPr/>
          </p:nvSpPr>
          <p:spPr bwMode="auto">
            <a:xfrm>
              <a:off x="112199775" y="110736150"/>
              <a:ext cx="1152000" cy="1080000"/>
            </a:xfrm>
            <a:prstGeom prst="ellipse">
              <a:avLst/>
            </a:prstGeom>
            <a:solidFill>
              <a:srgbClr val="E00D1E"/>
            </a:solidFill>
            <a:ln w="9525" algn="in">
              <a:solidFill>
                <a:srgbClr val="E00D1E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112127775" y="110890436"/>
              <a:ext cx="1296000" cy="69428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2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entury Schoolbook" pitchFamily="18" charset="0"/>
                  <a:cs typeface="Arial" pitchFamily="34" charset="0"/>
                </a:rPr>
                <a:t>La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2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entury Schoolbook" pitchFamily="18" charset="0"/>
                  <a:cs typeface="Arial" pitchFamily="34" charset="0"/>
                </a:rPr>
                <a:t>matière</a:t>
              </a:r>
              <a:endPara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5087888" y="5909320"/>
            <a:ext cx="1008112" cy="864096"/>
            <a:chOff x="112127775" y="110736150"/>
            <a:chExt cx="1296000" cy="1080000"/>
          </a:xfrm>
        </p:grpSpPr>
        <p:sp>
          <p:nvSpPr>
            <p:cNvPr id="18" name="Oval 3"/>
            <p:cNvSpPr>
              <a:spLocks noChangeArrowheads="1"/>
            </p:cNvSpPr>
            <p:nvPr/>
          </p:nvSpPr>
          <p:spPr bwMode="auto">
            <a:xfrm>
              <a:off x="112199775" y="110736150"/>
              <a:ext cx="1152000" cy="1080000"/>
            </a:xfrm>
            <a:prstGeom prst="ellipse">
              <a:avLst/>
            </a:prstGeom>
            <a:solidFill>
              <a:srgbClr val="E00D1E"/>
            </a:solidFill>
            <a:ln w="9525" algn="in">
              <a:solidFill>
                <a:srgbClr val="E00D1E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112127775" y="110890436"/>
              <a:ext cx="1296000" cy="69428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2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entury Schoolbook" pitchFamily="18" charset="0"/>
                  <a:cs typeface="Arial" pitchFamily="34" charset="0"/>
                </a:rPr>
                <a:t>La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2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entury Schoolbook" pitchFamily="18" charset="0"/>
                  <a:cs typeface="Arial" pitchFamily="34" charset="0"/>
                </a:rPr>
                <a:t>matière</a:t>
              </a:r>
              <a:endPara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/>
      <p:bldP spid="1052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8"/>
          <p:cNvSpPr txBox="1">
            <a:spLocks noChangeArrowheads="1"/>
          </p:cNvSpPr>
          <p:nvPr/>
        </p:nvSpPr>
        <p:spPr bwMode="auto">
          <a:xfrm>
            <a:off x="467544" y="260648"/>
            <a:ext cx="8280920" cy="165618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fr-FR" sz="3600" b="1" i="1" dirty="0" smtClean="0">
                <a:solidFill>
                  <a:srgbClr val="000000"/>
                </a:solidFill>
                <a:latin typeface="Century Schoolbook" pitchFamily="18" charset="0"/>
                <a:cs typeface="Arial" pitchFamily="34" charset="0"/>
              </a:rPr>
              <a:t>1 – Peut-on transporter de l’eau avec ces objets ?</a:t>
            </a:r>
          </a:p>
        </p:txBody>
      </p:sp>
      <p:pic>
        <p:nvPicPr>
          <p:cNvPr id="2050" name="Image 6" descr="mains et ea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284984"/>
            <a:ext cx="3707656" cy="2780742"/>
          </a:xfrm>
          <a:prstGeom prst="rect">
            <a:avLst/>
          </a:prstGeom>
          <a:noFill/>
          <a:ln w="9525" algn="ctr">
            <a:miter lim="800000"/>
            <a:headEnd/>
            <a:tailEnd/>
          </a:ln>
        </p:spPr>
      </p:pic>
      <p:pic>
        <p:nvPicPr>
          <p:cNvPr id="2051" name="Image 2" descr="petite cuillè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340768"/>
            <a:ext cx="2491081" cy="2491081"/>
          </a:xfrm>
          <a:prstGeom prst="rect">
            <a:avLst/>
          </a:prstGeom>
          <a:noFill/>
          <a:ln w="9525" algn="ctr">
            <a:miter lim="800000"/>
            <a:headEnd/>
            <a:tailEnd/>
          </a:ln>
        </p:spPr>
      </p:pic>
      <p:pic>
        <p:nvPicPr>
          <p:cNvPr id="2052" name="Image 4" descr="entonoi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1268760"/>
            <a:ext cx="1332439" cy="1680032"/>
          </a:xfrm>
          <a:prstGeom prst="rect">
            <a:avLst/>
          </a:prstGeom>
          <a:noFill/>
          <a:ln w="9525" algn="ctr">
            <a:miter lim="800000"/>
            <a:headEnd/>
            <a:tailEnd/>
          </a:ln>
        </p:spPr>
      </p:pic>
      <p:pic>
        <p:nvPicPr>
          <p:cNvPr id="2053" name="Image 5" descr="passoir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4365104"/>
            <a:ext cx="3533860" cy="2027625"/>
          </a:xfrm>
          <a:prstGeom prst="rect">
            <a:avLst/>
          </a:prstGeom>
          <a:noFill/>
          <a:ln w="9525" algn="ctr"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392</Words>
  <Application>Microsoft Office PowerPoint</Application>
  <PresentationFormat>Affichage à l'écran (4:3)</PresentationFormat>
  <Paragraphs>84</Paragraphs>
  <Slides>13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David LECLERC</dc:creator>
  <cp:lastModifiedBy>David LECLERC</cp:lastModifiedBy>
  <cp:revision>23</cp:revision>
  <dcterms:created xsi:type="dcterms:W3CDTF">2015-06-19T14:48:34Z</dcterms:created>
  <dcterms:modified xsi:type="dcterms:W3CDTF">2015-09-30T09:35:50Z</dcterms:modified>
</cp:coreProperties>
</file>