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6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660"/>
  </p:normalViewPr>
  <p:slideViewPr>
    <p:cSldViewPr>
      <p:cViewPr>
        <p:scale>
          <a:sx n="66" d="100"/>
          <a:sy n="66" d="100"/>
        </p:scale>
        <p:origin x="-17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%20LECLERC\dropbox%20perso\Dropbox\Dossier%20partag&#233;%20Culture%20scientifique\EDD\changement%20climatique\documents_lamap\donn&#233;es%20s&#233;ance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Température moyennée sur 10 ans en France (en °C)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Feuil2!$B$1:$B$2</c:f>
              <c:strCache>
                <c:ptCount val="1"/>
                <c:pt idx="0">
                  <c:v>Température moyennée sur 10 ans en France Température moyenne (°C)</c:v>
                </c:pt>
              </c:strCache>
            </c:strRef>
          </c:tx>
          <c:marker>
            <c:symbol val="none"/>
          </c:marker>
          <c:cat>
            <c:strRef>
              <c:f>Feuil2!$A$3:$A$14</c:f>
              <c:strCache>
                <c:ptCount val="12"/>
                <c:pt idx="0">
                  <c:v>1901-1910</c:v>
                </c:pt>
                <c:pt idx="1">
                  <c:v>1911-1920</c:v>
                </c:pt>
                <c:pt idx="2">
                  <c:v>1921-1930</c:v>
                </c:pt>
                <c:pt idx="3">
                  <c:v>1931-1940</c:v>
                </c:pt>
                <c:pt idx="4">
                  <c:v>1941-1945</c:v>
                </c:pt>
                <c:pt idx="5">
                  <c:v>1951-1960</c:v>
                </c:pt>
                <c:pt idx="6">
                  <c:v>1961-1970</c:v>
                </c:pt>
                <c:pt idx="7">
                  <c:v>1971-1980</c:v>
                </c:pt>
                <c:pt idx="8">
                  <c:v>1981-1990</c:v>
                </c:pt>
                <c:pt idx="9">
                  <c:v>1991-2000</c:v>
                </c:pt>
                <c:pt idx="10">
                  <c:v>2001-2010</c:v>
                </c:pt>
                <c:pt idx="11">
                  <c:v>2011-2014</c:v>
                </c:pt>
              </c:strCache>
            </c:strRef>
          </c:cat>
          <c:val>
            <c:numRef>
              <c:f>Feuil2!$B$3:$B$14</c:f>
              <c:numCache>
                <c:formatCode>General</c:formatCode>
                <c:ptCount val="12"/>
                <c:pt idx="0">
                  <c:v>11.1</c:v>
                </c:pt>
                <c:pt idx="1">
                  <c:v>11.3</c:v>
                </c:pt>
                <c:pt idx="2">
                  <c:v>11.5</c:v>
                </c:pt>
                <c:pt idx="3">
                  <c:v>11.4</c:v>
                </c:pt>
                <c:pt idx="4">
                  <c:v>11.7</c:v>
                </c:pt>
                <c:pt idx="5">
                  <c:v>11.4</c:v>
                </c:pt>
                <c:pt idx="6">
                  <c:v>11.3</c:v>
                </c:pt>
                <c:pt idx="7">
                  <c:v>11.4</c:v>
                </c:pt>
                <c:pt idx="8">
                  <c:v>11.9</c:v>
                </c:pt>
                <c:pt idx="9">
                  <c:v>12.4</c:v>
                </c:pt>
                <c:pt idx="10">
                  <c:v>12.5</c:v>
                </c:pt>
                <c:pt idx="11">
                  <c:v>12.8</c:v>
                </c:pt>
              </c:numCache>
            </c:numRef>
          </c:val>
        </c:ser>
        <c:marker val="1"/>
        <c:axId val="114876416"/>
        <c:axId val="114877952"/>
      </c:lineChart>
      <c:catAx>
        <c:axId val="114876416"/>
        <c:scaling>
          <c:orientation val="minMax"/>
        </c:scaling>
        <c:axPos val="b"/>
        <c:tickLblPos val="nextTo"/>
        <c:crossAx val="114877952"/>
        <c:crosses val="autoZero"/>
        <c:auto val="1"/>
        <c:lblAlgn val="ctr"/>
        <c:lblOffset val="100"/>
      </c:catAx>
      <c:valAx>
        <c:axId val="114877952"/>
        <c:scaling>
          <c:orientation val="minMax"/>
        </c:scaling>
        <c:axPos val="l"/>
        <c:majorGridlines/>
        <c:numFmt formatCode="General" sourceLinked="1"/>
        <c:tickLblPos val="nextTo"/>
        <c:crossAx val="11487641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A0EE9-7578-4C5D-9A0C-E77F81A81999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CF652-174C-4D45-BF98-28D6A10886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années les plus chaudes</a:t>
            </a:r>
            <a:r>
              <a:rPr lang="fr-FR" baseline="0" dirty="0" smtClean="0"/>
              <a:t> ne sont pas réparties également sur le dernier siècle.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CF652-174C-4D45-BF98-28D6A108862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CF652-174C-4D45-BF98-28D6A108862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213D-3CA1-4AF3-9F61-0C31EBE88FF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Retracer l’itinéraire d’une grappe de raisin</a:t>
            </a:r>
            <a:r>
              <a:rPr lang="fr-FR" baseline="0" dirty="0" smtClean="0"/>
              <a:t> selon qu’elle vient du Chili ou de Bordeaux.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CF652-174C-4D45-BF98-28D6A108862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E54D-2E52-403E-A6B5-A149FD2069B7}" type="datetimeFigureOut">
              <a:rPr lang="fr-FR" smtClean="0"/>
              <a:pPr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11DC-4BA4-45C0-80B3-B06C8A10A5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changement climatique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En quelques données…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124744"/>
            <a:ext cx="61436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fr-FR" dirty="0" smtClean="0"/>
              <a:t>L’effet de serre est un phénomène naturel qui permet à la Terre de garder une température moyenne de 15°C.</a:t>
            </a:r>
          </a:p>
          <a:p>
            <a:endParaRPr lang="fr-FR" dirty="0" smtClean="0"/>
          </a:p>
          <a:p>
            <a:r>
              <a:rPr lang="fr-FR" dirty="0" smtClean="0"/>
              <a:t>Les activités humaines, en rejetant des gaz à effet de serre dans l’atmosphère augmente l’effet de serre, ce qui est à l’origine du changement climatique que l’on observe de nos jours.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moi, que puis-je faire ?</a:t>
            </a:r>
            <a:endParaRPr lang="fr-FR" dirty="0"/>
          </a:p>
        </p:txBody>
      </p:sp>
      <p:pic>
        <p:nvPicPr>
          <p:cNvPr id="4" name="Espace réservé du contenu 3" descr="Le_climat_fiche_1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7543" y="1412776"/>
            <a:ext cx="7803815" cy="5040560"/>
          </a:xfrm>
        </p:spPr>
      </p:pic>
      <p:sp>
        <p:nvSpPr>
          <p:cNvPr id="5" name="ZoneTexte 4"/>
          <p:cNvSpPr txBox="1"/>
          <p:nvPr/>
        </p:nvSpPr>
        <p:spPr>
          <a:xfrm>
            <a:off x="395536" y="10527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Relever et commenter l’origine des différents fruits et légumes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50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limat_9_traj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8496" y="2036662"/>
            <a:ext cx="8785992" cy="23406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e_climat_fiche_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815" y="620688"/>
            <a:ext cx="9099185" cy="6339596"/>
          </a:xfrm>
        </p:spPr>
      </p:pic>
      <p:sp>
        <p:nvSpPr>
          <p:cNvPr id="5" name="Rectangle 4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50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e_climat_fiche_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260648"/>
            <a:ext cx="3977903" cy="6336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2708920"/>
            <a:ext cx="1944216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15816" y="2564904"/>
            <a:ext cx="432048" cy="72008"/>
          </a:xfrm>
          <a:prstGeom prst="rect">
            <a:avLst/>
          </a:prstGeom>
          <a:solidFill>
            <a:srgbClr val="FFFF00">
              <a:alpha val="47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43808" y="2204864"/>
            <a:ext cx="504056" cy="144016"/>
          </a:xfrm>
          <a:prstGeom prst="rect">
            <a:avLst/>
          </a:prstGeom>
          <a:solidFill>
            <a:srgbClr val="FFFF00">
              <a:alpha val="47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35696" y="5733256"/>
            <a:ext cx="432048" cy="144016"/>
          </a:xfrm>
          <a:prstGeom prst="rect">
            <a:avLst/>
          </a:prstGeom>
          <a:solidFill>
            <a:srgbClr val="FFFF00">
              <a:alpha val="47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835696" y="6093296"/>
            <a:ext cx="432048" cy="72008"/>
          </a:xfrm>
          <a:prstGeom prst="rect">
            <a:avLst/>
          </a:prstGeom>
          <a:solidFill>
            <a:srgbClr val="FFFF00">
              <a:alpha val="47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835696" y="6381328"/>
            <a:ext cx="432048" cy="144016"/>
          </a:xfrm>
          <a:prstGeom prst="rect">
            <a:avLst/>
          </a:prstGeom>
          <a:solidFill>
            <a:srgbClr val="FFFF00">
              <a:alpha val="47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15816" y="1700808"/>
            <a:ext cx="432048" cy="72008"/>
          </a:xfrm>
          <a:prstGeom prst="rect">
            <a:avLst/>
          </a:prstGeom>
          <a:solidFill>
            <a:srgbClr val="FFFF00">
              <a:alpha val="47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915816" y="1340768"/>
            <a:ext cx="432048" cy="144016"/>
          </a:xfrm>
          <a:prstGeom prst="rect">
            <a:avLst/>
          </a:prstGeom>
          <a:solidFill>
            <a:srgbClr val="FFFF00">
              <a:alpha val="47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915816" y="1268760"/>
            <a:ext cx="432048" cy="72008"/>
          </a:xfrm>
          <a:prstGeom prst="rect">
            <a:avLst/>
          </a:prstGeom>
          <a:solidFill>
            <a:srgbClr val="FFFF00">
              <a:alpha val="47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35696" y="5373216"/>
            <a:ext cx="432048" cy="72008"/>
          </a:xfrm>
          <a:prstGeom prst="rect">
            <a:avLst/>
          </a:prstGeom>
          <a:solidFill>
            <a:srgbClr val="FFFF00">
              <a:alpha val="47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835696" y="5229200"/>
            <a:ext cx="432048" cy="144016"/>
          </a:xfrm>
          <a:prstGeom prst="rect">
            <a:avLst/>
          </a:prstGeom>
          <a:solidFill>
            <a:srgbClr val="FFFF00">
              <a:alpha val="47000"/>
            </a:srgbClr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067944" y="1052736"/>
            <a:ext cx="446449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Il y a des années plus chaudes que d’autres.</a:t>
            </a:r>
          </a:p>
          <a:p>
            <a:endParaRPr lang="fr-FR" dirty="0"/>
          </a:p>
          <a:p>
            <a:r>
              <a:rPr lang="fr-FR" dirty="0" smtClean="0"/>
              <a:t>Le climat change depuis un siècle : il fait plus chaud.</a:t>
            </a:r>
            <a:endParaRPr lang="fr-FR" dirty="0"/>
          </a:p>
        </p:txBody>
      </p:sp>
      <p:graphicFrame>
        <p:nvGraphicFramePr>
          <p:cNvPr id="22" name="Graphique 21"/>
          <p:cNvGraphicFramePr/>
          <p:nvPr/>
        </p:nvGraphicFramePr>
        <p:xfrm>
          <a:off x="3275856" y="2780928"/>
          <a:ext cx="5310336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23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Graphic spid="2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8" descr="http://www.fondation-lamap.org/sites/default/files/upload/media/minisites/projet_climat/fiches/Le_climat_fiche_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60648"/>
            <a:ext cx="6552728" cy="4709226"/>
          </a:xfrm>
          <a:prstGeom prst="rect">
            <a:avLst/>
          </a:prstGeom>
          <a:noFill/>
        </p:spPr>
      </p:pic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1475656" y="5229200"/>
            <a:ext cx="619268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000" dirty="0" smtClean="0"/>
              <a:t>Depuis le milieu du siècle, il y a de  plus en plus d’événements climatiques extrêmes.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Glacier </a:t>
            </a:r>
            <a:r>
              <a:rPr lang="fr-FR" dirty="0" err="1" smtClean="0"/>
              <a:t>Upsala</a:t>
            </a:r>
            <a:r>
              <a:rPr lang="fr-FR" dirty="0" smtClean="0"/>
              <a:t> (Argentine) </a:t>
            </a:r>
            <a:br>
              <a:rPr lang="fr-FR" dirty="0" smtClean="0"/>
            </a:br>
            <a:r>
              <a:rPr lang="fr-FR" dirty="0" smtClean="0"/>
              <a:t>1928 et 2004</a:t>
            </a:r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844824"/>
            <a:ext cx="88579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60848"/>
            <a:ext cx="8244408" cy="249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99592" y="5301208"/>
            <a:ext cx="7416824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Le réchauffement du climat provoque la fonte des glaciers partout dans le monde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Les climats changent depuis un </a:t>
            </a:r>
            <a:r>
              <a:rPr lang="fr-FR" u="sng" dirty="0" smtClean="0"/>
              <a:t>siècle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4400" dirty="0" smtClean="0"/>
              <a:t>Il fait de plus en plus chaud.</a:t>
            </a:r>
          </a:p>
          <a:p>
            <a:r>
              <a:rPr lang="fr-FR" sz="4400" dirty="0" smtClean="0"/>
              <a:t>Les glaciers et la banquise fondent.</a:t>
            </a:r>
          </a:p>
          <a:p>
            <a:r>
              <a:rPr lang="fr-FR" sz="4400" dirty="0" smtClean="0"/>
              <a:t>Il y a de plus en plus d’événements climatiques extrêmes.</a:t>
            </a:r>
          </a:p>
          <a:p>
            <a:pPr>
              <a:buNone/>
            </a:pPr>
            <a:r>
              <a:rPr lang="fr-FR" sz="4400" dirty="0" smtClean="0"/>
              <a:t>C’est ce qu’on appelle le </a:t>
            </a:r>
            <a:r>
              <a:rPr lang="fr-FR" sz="4400" u="sng" dirty="0" smtClean="0"/>
              <a:t>changement climatique.</a:t>
            </a:r>
            <a:endParaRPr lang="fr-FR" sz="4400" u="sng" dirty="0"/>
          </a:p>
        </p:txBody>
      </p:sp>
      <p:sp>
        <p:nvSpPr>
          <p:cNvPr id="4" name="Rectangle 3"/>
          <p:cNvSpPr/>
          <p:nvPr/>
        </p:nvSpPr>
        <p:spPr>
          <a:xfrm>
            <a:off x="5364088" y="1556792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19672" y="2420888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355976" y="2420888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79712" y="3140968"/>
            <a:ext cx="32403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24128" y="4509120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11560" y="5229200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conséquences ?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4522" y="1600200"/>
            <a:ext cx="68149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00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Au cours du siècle prochain, le changement climatique :</a:t>
            </a:r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augmentera la température de la Terre d’environ 3 degrés. Il y aura plus de canicules, d’inondations, de sécheresses…</a:t>
            </a:r>
          </a:p>
          <a:p>
            <a:pPr>
              <a:buFontTx/>
              <a:buChar char="-"/>
            </a:pPr>
            <a:r>
              <a:rPr lang="fr-FR" dirty="0"/>
              <a:t>f</a:t>
            </a:r>
            <a:r>
              <a:rPr lang="fr-FR" dirty="0" smtClean="0"/>
              <a:t>era disparaître des milliers d’espèces vivantes </a:t>
            </a:r>
          </a:p>
          <a:p>
            <a:pPr>
              <a:buFontTx/>
              <a:buChar char="-"/>
            </a:pPr>
            <a:r>
              <a:rPr lang="fr-FR" dirty="0"/>
              <a:t>f</a:t>
            </a:r>
            <a:r>
              <a:rPr lang="fr-FR" dirty="0" smtClean="0"/>
              <a:t>era monter le niveau des mers et des océans d’environ 1 mètre, obligeant des millions de personnes à se déplacer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00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Distingue les effets positifs et négatifs de l’effet de serre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556792"/>
            <a:ext cx="8605778" cy="4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81150" y="1343025"/>
            <a:ext cx="59817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604448" y="0"/>
            <a:ext cx="53572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304</Words>
  <Application>Microsoft Office PowerPoint</Application>
  <PresentationFormat>Affichage à l'écran (4:3)</PresentationFormat>
  <Paragraphs>44</Paragraphs>
  <Slides>14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Le changement climatique</vt:lpstr>
      <vt:lpstr>Diapositive 2</vt:lpstr>
      <vt:lpstr>Diapositive 3</vt:lpstr>
      <vt:lpstr>Glacier Upsala (Argentine)  1928 et 2004</vt:lpstr>
      <vt:lpstr>Les climats changent depuis un siècle</vt:lpstr>
      <vt:lpstr>Quelles conséquences ?</vt:lpstr>
      <vt:lpstr>Diapositive 7</vt:lpstr>
      <vt:lpstr>Distingue les effets positifs et négatifs de l’effet de serre</vt:lpstr>
      <vt:lpstr>Diapositive 9</vt:lpstr>
      <vt:lpstr>Diapositive 10</vt:lpstr>
      <vt:lpstr>Diapositive 11</vt:lpstr>
      <vt:lpstr>Et moi, que puis-je faire ?</vt:lpstr>
      <vt:lpstr>Diapositive 13</vt:lpstr>
      <vt:lpstr>Diapositive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LECLERC</dc:creator>
  <cp:lastModifiedBy>David LECLERC</cp:lastModifiedBy>
  <cp:revision>8</cp:revision>
  <dcterms:created xsi:type="dcterms:W3CDTF">2015-09-22T09:07:55Z</dcterms:created>
  <dcterms:modified xsi:type="dcterms:W3CDTF">2015-09-22T13:09:33Z</dcterms:modified>
</cp:coreProperties>
</file>