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18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F77638-5F5F-412D-B1F4-1E80A49FEEDD}" type="datetimeFigureOut">
              <a:rPr lang="fr-FR" smtClean="0"/>
              <a:t>16/03/2017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54A51C-3CFC-4F5E-9F4F-5B64287A72E0}"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481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dirty="0" smtClean="0"/>
              <a:t>Volume horaire inchangé : 180 h/an soit 5 </a:t>
            </a:r>
            <a:r>
              <a:rPr lang="fr-FR" dirty="0" smtClean="0"/>
              <a:t>heures </a:t>
            </a:r>
            <a:r>
              <a:rPr lang="fr-FR" dirty="0" smtClean="0"/>
              <a:t>par </a:t>
            </a:r>
            <a:r>
              <a:rPr lang="fr-FR" dirty="0" smtClean="0"/>
              <a:t>semaine</a:t>
            </a:r>
          </a:p>
        </p:txBody>
      </p:sp>
      <p:sp>
        <p:nvSpPr>
          <p:cNvPr id="34820" name="Espace réservé du numéro de diapositive 3"/>
          <p:cNvSpPr>
            <a:spLocks noGrp="1"/>
          </p:cNvSpPr>
          <p:nvPr>
            <p:ph type="sldNum" sz="quarter" idx="5"/>
          </p:nvPr>
        </p:nvSpPr>
        <p:spPr bwMode="auto">
          <a:noFill/>
          <a:ln>
            <a:miter lim="800000"/>
            <a:headEnd/>
            <a:tailEnd/>
          </a:ln>
        </p:spPr>
        <p:txBody>
          <a:bodyPr/>
          <a:lstStyle/>
          <a:p>
            <a:fld id="{AF56A9FB-4CA1-4B43-9CF9-6FFA4FD4ED44}" type="slidenum">
              <a:rPr lang="fr-FR" smtClean="0"/>
              <a:pPr/>
              <a:t>1</a:t>
            </a:fld>
            <a:endParaRPr lang="fr-F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403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marL="171450" indent="-171450" eaLnBrk="1" hangingPunct="1">
              <a:spcBef>
                <a:spcPct val="0"/>
              </a:spcBef>
              <a:buFontTx/>
              <a:buChar char="-"/>
            </a:pPr>
            <a:r>
              <a:rPr lang="fr-FR" dirty="0" smtClean="0"/>
              <a:t>Comparaison d’objets : en comparant des objets on fait émerger l’idée qu’un objet comporte plusieurs grandeurs et qu’on peu les comparer</a:t>
            </a:r>
          </a:p>
          <a:p>
            <a:pPr marL="171450" indent="-171450" eaLnBrk="1" hangingPunct="1">
              <a:spcBef>
                <a:spcPct val="0"/>
              </a:spcBef>
              <a:buFontTx/>
              <a:buChar char="-"/>
            </a:pPr>
            <a:r>
              <a:rPr lang="fr-FR" dirty="0" smtClean="0"/>
              <a:t>Pour toute grandeur, il convient de comparer (directement ou indirectement) voire d’estimer, avant de mesurer</a:t>
            </a:r>
          </a:p>
          <a:p>
            <a:pPr marL="171450" indent="-171450" eaLnBrk="1" hangingPunct="1">
              <a:spcBef>
                <a:spcPct val="0"/>
              </a:spcBef>
              <a:buFontTx/>
              <a:buChar char="-"/>
            </a:pPr>
            <a:r>
              <a:rPr lang="fr-FR" dirty="0" smtClean="0"/>
              <a:t>Construire la notion d’unité en utilisant une unité quelconque et en la reportant.</a:t>
            </a:r>
          </a:p>
          <a:p>
            <a:pPr marL="171450" indent="-171450" eaLnBrk="1" hangingPunct="1">
              <a:spcBef>
                <a:spcPct val="0"/>
              </a:spcBef>
              <a:buFontTx/>
              <a:buChar char="-"/>
            </a:pPr>
            <a:r>
              <a:rPr lang="fr-FR" dirty="0" smtClean="0"/>
              <a:t>Donner du sens en utilisant la résolution de problèmes</a:t>
            </a:r>
          </a:p>
        </p:txBody>
      </p:sp>
      <p:sp>
        <p:nvSpPr>
          <p:cNvPr id="44036" name="Espace réservé du numéro de diapositive 3"/>
          <p:cNvSpPr>
            <a:spLocks noGrp="1"/>
          </p:cNvSpPr>
          <p:nvPr>
            <p:ph type="sldNum" sz="quarter" idx="5"/>
          </p:nvPr>
        </p:nvSpPr>
        <p:spPr bwMode="auto">
          <a:noFill/>
          <a:ln>
            <a:miter lim="800000"/>
            <a:headEnd/>
            <a:tailEnd/>
          </a:ln>
        </p:spPr>
        <p:txBody>
          <a:bodyPr/>
          <a:lstStyle/>
          <a:p>
            <a:fld id="{5EF6F064-9156-4396-875C-D9C6BAA024E2}" type="slidenum">
              <a:rPr lang="fr-FR" smtClean="0"/>
              <a:pPr/>
              <a:t>10</a:t>
            </a:fld>
            <a:endParaRPr lang="fr-F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505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smtClean="0"/>
              <a:t>Unités usuelles : pas de tableau de conversion !! Plutôt ordre de grandeur</a:t>
            </a:r>
          </a:p>
          <a:p>
            <a:pPr eaLnBrk="1" hangingPunct="1">
              <a:spcBef>
                <a:spcPct val="0"/>
              </a:spcBef>
            </a:pPr>
            <a:endParaRPr lang="fr-FR" smtClean="0"/>
          </a:p>
        </p:txBody>
      </p:sp>
      <p:sp>
        <p:nvSpPr>
          <p:cNvPr id="45060" name="Espace réservé du numéro de diapositive 3"/>
          <p:cNvSpPr>
            <a:spLocks noGrp="1"/>
          </p:cNvSpPr>
          <p:nvPr>
            <p:ph type="sldNum" sz="quarter" idx="5"/>
          </p:nvPr>
        </p:nvSpPr>
        <p:spPr bwMode="auto">
          <a:noFill/>
          <a:ln>
            <a:miter lim="800000"/>
            <a:headEnd/>
            <a:tailEnd/>
          </a:ln>
        </p:spPr>
        <p:txBody>
          <a:bodyPr/>
          <a:lstStyle/>
          <a:p>
            <a:fld id="{674B2995-71A4-4D8A-98C8-E902A1522BE8}" type="slidenum">
              <a:rPr lang="fr-FR" smtClean="0"/>
              <a:pPr/>
              <a:t>11</a:t>
            </a:fld>
            <a:endParaRPr lang="fr-F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608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marL="171450" indent="-171450" eaLnBrk="1" hangingPunct="1">
              <a:spcBef>
                <a:spcPct val="0"/>
              </a:spcBef>
              <a:buFontTx/>
              <a:buChar char="-"/>
            </a:pPr>
            <a:r>
              <a:rPr lang="fr-FR" dirty="0" smtClean="0"/>
              <a:t>Apparition de surface et périmètre, venant enrichir les grandeurs</a:t>
            </a:r>
          </a:p>
          <a:p>
            <a:pPr marL="171450" indent="-171450" eaLnBrk="1" hangingPunct="1">
              <a:spcBef>
                <a:spcPct val="0"/>
              </a:spcBef>
              <a:buFontTx/>
              <a:buChar char="-"/>
            </a:pPr>
            <a:r>
              <a:rPr lang="fr-FR" dirty="0" smtClean="0"/>
              <a:t>Angle : utilisation de gabarit, comparaison de reproduction d’angle</a:t>
            </a:r>
          </a:p>
          <a:p>
            <a:pPr marL="171450" indent="-171450" eaLnBrk="1" hangingPunct="1">
              <a:spcBef>
                <a:spcPct val="0"/>
              </a:spcBef>
              <a:buFontTx/>
              <a:buChar char="-"/>
            </a:pPr>
            <a:r>
              <a:rPr lang="fr-FR" dirty="0" smtClean="0"/>
              <a:t>Volume m3 / contenance = capacité = </a:t>
            </a:r>
            <a:r>
              <a:rPr lang="fr-FR" dirty="0" smtClean="0"/>
              <a:t>litre</a:t>
            </a:r>
            <a:endParaRPr lang="fr-FR" dirty="0" smtClean="0"/>
          </a:p>
        </p:txBody>
      </p:sp>
      <p:sp>
        <p:nvSpPr>
          <p:cNvPr id="46084" name="Espace réservé du numéro de diapositive 3"/>
          <p:cNvSpPr>
            <a:spLocks noGrp="1"/>
          </p:cNvSpPr>
          <p:nvPr>
            <p:ph type="sldNum" sz="quarter" idx="5"/>
          </p:nvPr>
        </p:nvSpPr>
        <p:spPr bwMode="auto">
          <a:noFill/>
          <a:ln>
            <a:miter lim="800000"/>
            <a:headEnd/>
            <a:tailEnd/>
          </a:ln>
        </p:spPr>
        <p:txBody>
          <a:bodyPr/>
          <a:lstStyle/>
          <a:p>
            <a:fld id="{B43B8EAD-5D76-48E6-8CEE-658E129956F7}" type="slidenum">
              <a:rPr lang="fr-FR" smtClean="0"/>
              <a:pPr/>
              <a:t>12</a:t>
            </a:fld>
            <a:endParaRPr lang="fr-F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lstStyle/>
          <a:p>
            <a:pPr eaLnBrk="1" fontAlgn="auto" hangingPunct="1">
              <a:spcBef>
                <a:spcPts val="0"/>
              </a:spcBef>
              <a:spcAft>
                <a:spcPts val="0"/>
              </a:spcAft>
              <a:defRPr/>
            </a:pPr>
            <a:r>
              <a:rPr lang="fr-FR" dirty="0" smtClean="0"/>
              <a:t>Pas de repères CM1 CM2</a:t>
            </a:r>
          </a:p>
          <a:p>
            <a:pPr marL="171450" indent="-171450" eaLnBrk="1" fontAlgn="auto" hangingPunct="1">
              <a:spcBef>
                <a:spcPts val="0"/>
              </a:spcBef>
              <a:spcAft>
                <a:spcPts val="0"/>
              </a:spcAft>
              <a:buFontTx/>
              <a:buChar char="-"/>
              <a:defRPr/>
            </a:pPr>
            <a:r>
              <a:rPr lang="fr-FR" dirty="0" smtClean="0"/>
              <a:t>Le périmètre du cercle : 6è</a:t>
            </a:r>
          </a:p>
          <a:p>
            <a:pPr marL="171450" indent="-171450" eaLnBrk="1" fontAlgn="auto" hangingPunct="1">
              <a:spcBef>
                <a:spcPts val="0"/>
              </a:spcBef>
              <a:spcAft>
                <a:spcPts val="0"/>
              </a:spcAft>
              <a:buFontTx/>
              <a:buChar char="-"/>
              <a:defRPr/>
            </a:pPr>
            <a:r>
              <a:rPr lang="fr-FR" dirty="0" smtClean="0"/>
              <a:t>Choisir la procédure adaptée : travailler sur les différentes procédures de calcul d’aire : </a:t>
            </a:r>
          </a:p>
          <a:p>
            <a:pPr marL="628650" lvl="1" indent="-171450" eaLnBrk="1" fontAlgn="auto" hangingPunct="1">
              <a:spcBef>
                <a:spcPts val="0"/>
              </a:spcBef>
              <a:spcAft>
                <a:spcPts val="0"/>
              </a:spcAft>
              <a:buFontTx/>
              <a:buChar char="-"/>
              <a:defRPr/>
            </a:pPr>
            <a:r>
              <a:rPr lang="fr-FR" dirty="0" smtClean="0"/>
              <a:t>Ajout des différents morceaux</a:t>
            </a:r>
          </a:p>
          <a:p>
            <a:pPr marL="628650" lvl="1" indent="-171450" eaLnBrk="1" fontAlgn="auto" hangingPunct="1">
              <a:spcBef>
                <a:spcPts val="0"/>
              </a:spcBef>
              <a:spcAft>
                <a:spcPts val="0"/>
              </a:spcAft>
              <a:buFontTx/>
              <a:buChar char="-"/>
              <a:defRPr/>
            </a:pPr>
            <a:r>
              <a:rPr lang="fr-FR" dirty="0" smtClean="0"/>
              <a:t>Calcul du total duquel on enlève une partie, etc…</a:t>
            </a:r>
          </a:p>
          <a:p>
            <a:pPr eaLnBrk="1" fontAlgn="auto" hangingPunct="1">
              <a:spcBef>
                <a:spcPts val="0"/>
              </a:spcBef>
              <a:spcAft>
                <a:spcPts val="0"/>
              </a:spcAft>
              <a:defRPr/>
            </a:pPr>
            <a:endParaRPr lang="fr-FR" dirty="0"/>
          </a:p>
        </p:txBody>
      </p:sp>
      <p:sp>
        <p:nvSpPr>
          <p:cNvPr id="47108" name="Espace réservé du numéro de diapositive 3"/>
          <p:cNvSpPr>
            <a:spLocks noGrp="1"/>
          </p:cNvSpPr>
          <p:nvPr>
            <p:ph type="sldNum" sz="quarter" idx="5"/>
          </p:nvPr>
        </p:nvSpPr>
        <p:spPr bwMode="auto">
          <a:noFill/>
          <a:ln>
            <a:miter lim="800000"/>
            <a:headEnd/>
            <a:tailEnd/>
          </a:ln>
        </p:spPr>
        <p:txBody>
          <a:bodyPr/>
          <a:lstStyle/>
          <a:p>
            <a:fld id="{F4A207C2-B447-4B5C-A063-BCA1A37434C4}" type="slidenum">
              <a:rPr lang="fr-FR" smtClean="0"/>
              <a:pPr/>
              <a:t>13</a:t>
            </a:fld>
            <a:endParaRPr lang="fr-F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813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smtClean="0"/>
          </a:p>
        </p:txBody>
      </p:sp>
      <p:sp>
        <p:nvSpPr>
          <p:cNvPr id="48132" name="Espace réservé du numéro de diapositive 3"/>
          <p:cNvSpPr>
            <a:spLocks noGrp="1"/>
          </p:cNvSpPr>
          <p:nvPr>
            <p:ph type="sldNum" sz="quarter" idx="5"/>
          </p:nvPr>
        </p:nvSpPr>
        <p:spPr bwMode="auto">
          <a:noFill/>
          <a:ln>
            <a:miter lim="800000"/>
            <a:headEnd/>
            <a:tailEnd/>
          </a:ln>
        </p:spPr>
        <p:txBody>
          <a:bodyPr/>
          <a:lstStyle/>
          <a:p>
            <a:fld id="{1992CA32-798A-4F7F-861B-0394C341ADE7}" type="slidenum">
              <a:rPr lang="fr-FR" smtClean="0"/>
              <a:pPr/>
              <a:t>14</a:t>
            </a:fld>
            <a:endParaRPr lang="fr-F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915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marL="171450" indent="-171450" eaLnBrk="1" hangingPunct="1">
              <a:spcBef>
                <a:spcPct val="0"/>
              </a:spcBef>
              <a:buFontTx/>
              <a:buChar char="-"/>
            </a:pPr>
            <a:r>
              <a:rPr lang="fr-FR" smtClean="0"/>
              <a:t>Se repérer et se déplacer : travailler en lien avec Questionner le monde : se repérer dans le plan, le quartier, etc… et avec l’EPS</a:t>
            </a:r>
          </a:p>
          <a:p>
            <a:pPr marL="171450" indent="-171450" eaLnBrk="1" hangingPunct="1">
              <a:spcBef>
                <a:spcPct val="0"/>
              </a:spcBef>
              <a:buFontTx/>
              <a:buChar char="-"/>
            </a:pPr>
            <a:r>
              <a:rPr lang="fr-FR" smtClean="0"/>
              <a:t>Symboliser le réel, traduire les élèves alignés en schéma, par ex.</a:t>
            </a:r>
          </a:p>
          <a:p>
            <a:pPr marL="171450" indent="-171450" eaLnBrk="1" hangingPunct="1">
              <a:spcBef>
                <a:spcPct val="0"/>
              </a:spcBef>
              <a:buFontTx/>
              <a:buChar char="-"/>
            </a:pPr>
            <a:r>
              <a:rPr lang="fr-FR" smtClean="0"/>
              <a:t>Problèmes de : reproduction, de tri, de classement, description, reconnaissance, tracé, …</a:t>
            </a:r>
          </a:p>
          <a:p>
            <a:pPr marL="171450" indent="-171450" eaLnBrk="1" hangingPunct="1">
              <a:spcBef>
                <a:spcPct val="0"/>
              </a:spcBef>
              <a:buFontTx/>
              <a:buChar char="-"/>
            </a:pPr>
            <a:r>
              <a:rPr lang="fr-FR" smtClean="0"/>
              <a:t>C’est principalement à travers des problèmes de reproduction que les concepts de point, droite, segments, angle droit sont présentés.</a:t>
            </a:r>
          </a:p>
        </p:txBody>
      </p:sp>
      <p:sp>
        <p:nvSpPr>
          <p:cNvPr id="49156" name="Espace réservé du numéro de diapositive 3"/>
          <p:cNvSpPr>
            <a:spLocks noGrp="1"/>
          </p:cNvSpPr>
          <p:nvPr>
            <p:ph type="sldNum" sz="quarter" idx="5"/>
          </p:nvPr>
        </p:nvSpPr>
        <p:spPr bwMode="auto">
          <a:noFill/>
          <a:ln>
            <a:miter lim="800000"/>
            <a:headEnd/>
            <a:tailEnd/>
          </a:ln>
        </p:spPr>
        <p:txBody>
          <a:bodyPr/>
          <a:lstStyle/>
          <a:p>
            <a:fld id="{992E805D-5915-48D5-9C13-9A25E42011E6}" type="slidenum">
              <a:rPr lang="fr-FR" smtClean="0"/>
              <a:pPr/>
              <a:t>15</a:t>
            </a:fld>
            <a:endParaRPr lang="fr-F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lstStyle/>
          <a:p>
            <a:pPr marL="171450" indent="-171450" eaLnBrk="1" fontAlgn="auto" hangingPunct="1">
              <a:spcBef>
                <a:spcPts val="0"/>
              </a:spcBef>
              <a:spcAft>
                <a:spcPts val="0"/>
              </a:spcAft>
              <a:buFontTx/>
              <a:buChar char="-"/>
              <a:defRPr/>
            </a:pPr>
            <a:r>
              <a:rPr lang="fr-FR" dirty="0" smtClean="0"/>
              <a:t>Dès le CE1, on peut travailler à partir de logiciels comme scratch et </a:t>
            </a:r>
            <a:r>
              <a:rPr lang="fr-FR" dirty="0" err="1" smtClean="0"/>
              <a:t>blocky</a:t>
            </a:r>
            <a:r>
              <a:rPr lang="fr-FR" dirty="0" smtClean="0"/>
              <a:t> le déplacement et la programmation simple (https://blockly-games.appspot.com/?lang=fr)</a:t>
            </a:r>
          </a:p>
          <a:p>
            <a:pPr marL="171450" indent="-171450" eaLnBrk="1" fontAlgn="auto" hangingPunct="1">
              <a:spcBef>
                <a:spcPts val="0"/>
              </a:spcBef>
              <a:spcAft>
                <a:spcPts val="0"/>
              </a:spcAft>
              <a:buFontTx/>
              <a:buChar char="-"/>
              <a:defRPr/>
            </a:pPr>
            <a:r>
              <a:rPr lang="fr-FR" dirty="0" smtClean="0"/>
              <a:t>Solides :  après la manipulation du réel, une première modélisation « fil de fer » avec des pailles, par exemple.</a:t>
            </a:r>
          </a:p>
          <a:p>
            <a:pPr marL="171450" indent="-171450" eaLnBrk="1" fontAlgn="auto" hangingPunct="1">
              <a:spcBef>
                <a:spcPts val="0"/>
              </a:spcBef>
              <a:spcAft>
                <a:spcPts val="0"/>
              </a:spcAft>
              <a:buFontTx/>
              <a:buChar char="-"/>
              <a:defRPr/>
            </a:pPr>
            <a:r>
              <a:rPr lang="fr-FR" dirty="0" smtClean="0"/>
              <a:t>Règle non graduée, outil intéressant permettant de travailler l’alignement, le report de longueur, la comparaison de longueur avant de mesurer</a:t>
            </a:r>
          </a:p>
          <a:p>
            <a:pPr marL="171450" indent="-171450" eaLnBrk="1" fontAlgn="auto" hangingPunct="1">
              <a:spcBef>
                <a:spcPts val="0"/>
              </a:spcBef>
              <a:spcAft>
                <a:spcPts val="0"/>
              </a:spcAft>
              <a:buFontTx/>
              <a:buChar char="-"/>
              <a:defRPr/>
            </a:pPr>
            <a:r>
              <a:rPr lang="fr-FR" dirty="0" smtClean="0"/>
              <a:t>Cercle construction d’un cercle sans contrainte dès le CE1 (gabarits, maniement du compas)</a:t>
            </a:r>
          </a:p>
          <a:p>
            <a:pPr eaLnBrk="1" fontAlgn="auto" hangingPunct="1">
              <a:spcBef>
                <a:spcPts val="0"/>
              </a:spcBef>
              <a:spcAft>
                <a:spcPts val="0"/>
              </a:spcAft>
              <a:defRPr/>
            </a:pPr>
            <a:endParaRPr lang="fr-FR" dirty="0"/>
          </a:p>
        </p:txBody>
      </p:sp>
      <p:sp>
        <p:nvSpPr>
          <p:cNvPr id="50180" name="Espace réservé du numéro de diapositive 3"/>
          <p:cNvSpPr>
            <a:spLocks noGrp="1"/>
          </p:cNvSpPr>
          <p:nvPr>
            <p:ph type="sldNum" sz="quarter" idx="5"/>
          </p:nvPr>
        </p:nvSpPr>
        <p:spPr bwMode="auto">
          <a:noFill/>
          <a:ln>
            <a:miter lim="800000"/>
            <a:headEnd/>
            <a:tailEnd/>
          </a:ln>
        </p:spPr>
        <p:txBody>
          <a:bodyPr/>
          <a:lstStyle/>
          <a:p>
            <a:fld id="{32AC138A-5B60-4EB0-9930-FC36207665AB}" type="slidenum">
              <a:rPr lang="fr-FR" smtClean="0"/>
              <a:pPr/>
              <a:t>16</a:t>
            </a:fld>
            <a:endParaRPr lang="fr-F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5120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marL="171450" indent="-171450" eaLnBrk="1" hangingPunct="1">
              <a:spcBef>
                <a:spcPct val="0"/>
              </a:spcBef>
              <a:buFontTx/>
              <a:buChar char="-"/>
            </a:pPr>
            <a:r>
              <a:rPr lang="fr-FR" dirty="0" smtClean="0"/>
              <a:t>Préparation au cycle 3 à la démonstration géométrique au collège. On commence à mettre en relation des propriétés géométriques, à utiliser des instruments pour les contrôler.</a:t>
            </a:r>
          </a:p>
          <a:p>
            <a:pPr marL="171450" indent="-171450" eaLnBrk="1" hangingPunct="1">
              <a:spcBef>
                <a:spcPct val="0"/>
              </a:spcBef>
              <a:buFontTx/>
              <a:buChar char="-"/>
            </a:pPr>
            <a:r>
              <a:rPr lang="fr-FR" dirty="0" smtClean="0"/>
              <a:t>Tâches  : reconnaître, nommer, comparer, vérifier, décrire, reproduire, représenter, construire… pour bien appréhender les caractéristiques des objets géométriques</a:t>
            </a:r>
          </a:p>
          <a:p>
            <a:pPr marL="171450" indent="-171450" eaLnBrk="1" hangingPunct="1">
              <a:spcBef>
                <a:spcPct val="0"/>
              </a:spcBef>
              <a:buFontTx/>
              <a:buChar char="-"/>
            </a:pPr>
            <a:r>
              <a:rPr lang="fr-FR" dirty="0" smtClean="0"/>
              <a:t>Les activités permettent d’aborder la proportionnalité dans un autre contexte (agrandissement de figure, par ex) tandis que les grandeurs sont utilisées en situation.</a:t>
            </a:r>
          </a:p>
          <a:p>
            <a:pPr marL="171450" indent="-171450" eaLnBrk="1" hangingPunct="1">
              <a:spcBef>
                <a:spcPct val="0"/>
              </a:spcBef>
              <a:buFontTx/>
              <a:buChar char="-"/>
            </a:pPr>
            <a:r>
              <a:rPr lang="fr-FR" dirty="0" smtClean="0"/>
              <a:t>Usage du numérique : Programmation de déplacements et construction de figures</a:t>
            </a:r>
          </a:p>
        </p:txBody>
      </p:sp>
      <p:sp>
        <p:nvSpPr>
          <p:cNvPr id="51204" name="Espace réservé du numéro de diapositive 3"/>
          <p:cNvSpPr>
            <a:spLocks noGrp="1"/>
          </p:cNvSpPr>
          <p:nvPr>
            <p:ph type="sldNum" sz="quarter" idx="5"/>
          </p:nvPr>
        </p:nvSpPr>
        <p:spPr bwMode="auto">
          <a:noFill/>
          <a:ln>
            <a:miter lim="800000"/>
            <a:headEnd/>
            <a:tailEnd/>
          </a:ln>
        </p:spPr>
        <p:txBody>
          <a:bodyPr/>
          <a:lstStyle/>
          <a:p>
            <a:fld id="{D8E3B18F-C456-41E3-A171-7C2FCE63781A}" type="slidenum">
              <a:rPr lang="fr-FR" smtClean="0"/>
              <a:pPr/>
              <a:t>17</a:t>
            </a:fld>
            <a:endParaRPr lang="fr-F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lstStyle/>
          <a:p>
            <a:pPr marL="171450" indent="-171450" eaLnBrk="1" fontAlgn="auto" hangingPunct="1">
              <a:spcBef>
                <a:spcPts val="0"/>
              </a:spcBef>
              <a:spcAft>
                <a:spcPts val="0"/>
              </a:spcAft>
              <a:buFontTx/>
              <a:buChar char="-"/>
              <a:defRPr/>
            </a:pPr>
            <a:r>
              <a:rPr lang="fr-FR" dirty="0" smtClean="0"/>
              <a:t>Logiciel de géométrie dynamique de type </a:t>
            </a:r>
            <a:r>
              <a:rPr lang="fr-FR" dirty="0" err="1" smtClean="0"/>
              <a:t>Géogébra</a:t>
            </a:r>
            <a:r>
              <a:rPr lang="fr-FR" dirty="0" smtClean="0"/>
              <a:t> qui permet de manipuler des objets géométriques tout en conservant leurs propriétés géométriques.</a:t>
            </a:r>
          </a:p>
          <a:p>
            <a:pPr marL="171450" indent="-171450" eaLnBrk="1" fontAlgn="auto" hangingPunct="1">
              <a:spcBef>
                <a:spcPts val="0"/>
              </a:spcBef>
              <a:spcAft>
                <a:spcPts val="0"/>
              </a:spcAft>
              <a:buFontTx/>
              <a:buChar char="-"/>
              <a:defRPr/>
            </a:pPr>
            <a:r>
              <a:rPr lang="fr-FR" dirty="0" smtClean="0"/>
              <a:t>Prendre garde de toujours nommer l’objet dont on parle permet de consolider les apprentissages.</a:t>
            </a:r>
          </a:p>
          <a:p>
            <a:pPr marL="171450" indent="-171450" eaLnBrk="1" fontAlgn="auto" hangingPunct="1">
              <a:spcBef>
                <a:spcPts val="0"/>
              </a:spcBef>
              <a:spcAft>
                <a:spcPts val="0"/>
              </a:spcAft>
              <a:buFontTx/>
              <a:buChar char="-"/>
              <a:defRPr/>
            </a:pPr>
            <a:r>
              <a:rPr lang="fr-FR" dirty="0" smtClean="0"/>
              <a:t>Dès le CM2, on essaie d’aller vers le raisonnement sur les propriétés.</a:t>
            </a:r>
          </a:p>
          <a:p>
            <a:pPr eaLnBrk="1" fontAlgn="auto" hangingPunct="1">
              <a:spcBef>
                <a:spcPts val="0"/>
              </a:spcBef>
              <a:spcAft>
                <a:spcPts val="0"/>
              </a:spcAft>
              <a:defRPr/>
            </a:pPr>
            <a:endParaRPr lang="fr-FR" dirty="0"/>
          </a:p>
        </p:txBody>
      </p:sp>
      <p:sp>
        <p:nvSpPr>
          <p:cNvPr id="52228" name="Espace réservé du numéro de diapositive 3"/>
          <p:cNvSpPr>
            <a:spLocks noGrp="1"/>
          </p:cNvSpPr>
          <p:nvPr>
            <p:ph type="sldNum" sz="quarter" idx="5"/>
          </p:nvPr>
        </p:nvSpPr>
        <p:spPr bwMode="auto">
          <a:noFill/>
          <a:ln>
            <a:miter lim="800000"/>
            <a:headEnd/>
            <a:tailEnd/>
          </a:ln>
        </p:spPr>
        <p:txBody>
          <a:bodyPr/>
          <a:lstStyle/>
          <a:p>
            <a:fld id="{18405E0C-CBDF-4323-B17B-FDEC8D0AF850}" type="slidenum">
              <a:rPr lang="fr-FR" smtClean="0"/>
              <a:pPr/>
              <a:t>18</a:t>
            </a:fld>
            <a:endParaRPr lang="fr-F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5325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r>
              <a:rPr lang="fr-FR" dirty="0" smtClean="0"/>
              <a:t>Leur forme (non </a:t>
            </a:r>
            <a:r>
              <a:rPr lang="fr-FR" dirty="0" smtClean="0"/>
              <a:t>imprimé, nombreux </a:t>
            </a:r>
            <a:r>
              <a:rPr lang="fr-FR" smtClean="0"/>
              <a:t>liens hypertexte) </a:t>
            </a:r>
            <a:r>
              <a:rPr lang="fr-FR" smtClean="0"/>
              <a:t>/ plusieurs présentations</a:t>
            </a:r>
          </a:p>
        </p:txBody>
      </p:sp>
      <p:sp>
        <p:nvSpPr>
          <p:cNvPr id="53252" name="Espace réservé du numéro de diapositive 3"/>
          <p:cNvSpPr>
            <a:spLocks noGrp="1"/>
          </p:cNvSpPr>
          <p:nvPr>
            <p:ph type="sldNum" sz="quarter" idx="5"/>
          </p:nvPr>
        </p:nvSpPr>
        <p:spPr bwMode="auto">
          <a:noFill/>
          <a:ln>
            <a:miter lim="800000"/>
            <a:headEnd/>
            <a:tailEnd/>
          </a:ln>
        </p:spPr>
        <p:txBody>
          <a:bodyPr/>
          <a:lstStyle/>
          <a:p>
            <a:fld id="{63855640-BFBB-4402-AEB1-FA678A9EE0A4}" type="slidenum">
              <a:rPr lang="fr-FR" smtClean="0"/>
              <a:pPr/>
              <a:t>19</a:t>
            </a:fld>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584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marL="171450" indent="-171450" eaLnBrk="1" hangingPunct="1">
              <a:spcBef>
                <a:spcPct val="0"/>
              </a:spcBef>
              <a:buFontTx/>
              <a:buChar char="-"/>
            </a:pPr>
            <a:r>
              <a:rPr lang="fr-FR" dirty="0" smtClean="0"/>
              <a:t>La résolution de problèmes : moyen d’apprendre, d’évaluer, et finalité des mathématiques. Et aussi problèmes pour apprendre à chercher dès le CP</a:t>
            </a:r>
          </a:p>
          <a:p>
            <a:pPr marL="171450" indent="-171450" eaLnBrk="1" hangingPunct="1">
              <a:spcBef>
                <a:spcPct val="0"/>
              </a:spcBef>
              <a:buFontTx/>
              <a:buChar char="-"/>
            </a:pPr>
            <a:r>
              <a:rPr lang="fr-FR" dirty="0" smtClean="0"/>
              <a:t>Composante écrite : nouveau dans les programmes. Ecrits intermédiaire mathématiquement faux mais acceptable. aller de l’écrit de recherche à l’écrit conventionnel. </a:t>
            </a:r>
          </a:p>
          <a:p>
            <a:pPr marL="171450" indent="-171450" eaLnBrk="1" hangingPunct="1">
              <a:spcBef>
                <a:spcPct val="0"/>
              </a:spcBef>
              <a:buFontTx/>
              <a:buChar char="-"/>
            </a:pPr>
            <a:r>
              <a:rPr lang="fr-FR" dirty="0" smtClean="0"/>
              <a:t>Différentes manières de désigner les nombres : les faits numériques</a:t>
            </a:r>
          </a:p>
          <a:p>
            <a:pPr marL="171450" indent="-171450" eaLnBrk="1" hangingPunct="1">
              <a:spcBef>
                <a:spcPct val="0"/>
              </a:spcBef>
              <a:buFontTx/>
              <a:buChar char="-"/>
            </a:pPr>
            <a:r>
              <a:rPr lang="fr-FR" dirty="0" smtClean="0"/>
              <a:t>4 opérations dans les problèmes : donner du sens en manipulant notamment des grandeurs et leurs mesures (CONCRET)</a:t>
            </a:r>
          </a:p>
          <a:p>
            <a:pPr marL="171450" indent="-171450" eaLnBrk="1" hangingPunct="1">
              <a:spcBef>
                <a:spcPct val="0"/>
              </a:spcBef>
              <a:buFontTx/>
              <a:buChar char="-"/>
            </a:pPr>
            <a:r>
              <a:rPr lang="fr-FR" dirty="0" smtClean="0"/>
              <a:t>Calcul mental : même si plus 15 minutes par jour, activité quotidienne. En calculant mentalement, on consolide la construction du nombre. Dans ces programmes, le calcul mental prend une place forte.</a:t>
            </a:r>
          </a:p>
        </p:txBody>
      </p:sp>
      <p:sp>
        <p:nvSpPr>
          <p:cNvPr id="35844" name="Espace réservé du numéro de diapositive 3"/>
          <p:cNvSpPr>
            <a:spLocks noGrp="1"/>
          </p:cNvSpPr>
          <p:nvPr>
            <p:ph type="sldNum" sz="quarter" idx="5"/>
          </p:nvPr>
        </p:nvSpPr>
        <p:spPr bwMode="auto">
          <a:noFill/>
          <a:ln>
            <a:miter lim="800000"/>
            <a:headEnd/>
            <a:tailEnd/>
          </a:ln>
        </p:spPr>
        <p:txBody>
          <a:bodyPr/>
          <a:lstStyle/>
          <a:p>
            <a:fld id="{39897199-606D-4E7A-927E-64A3A03706AB}" type="slidenum">
              <a:rPr lang="fr-FR" smtClean="0"/>
              <a:pPr/>
              <a:t>2</a:t>
            </a:fld>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686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marL="171450" indent="-171450" eaLnBrk="1" hangingPunct="1">
              <a:spcBef>
                <a:spcPct val="0"/>
              </a:spcBef>
              <a:buFontTx/>
              <a:buChar char="-"/>
            </a:pPr>
            <a:r>
              <a:rPr lang="fr-FR" dirty="0" smtClean="0"/>
              <a:t>Problèmes : comme au C2, résolution de problèmes au centre des mathématiques</a:t>
            </a:r>
          </a:p>
          <a:p>
            <a:pPr marL="171450" indent="-171450" eaLnBrk="1" hangingPunct="1">
              <a:spcBef>
                <a:spcPct val="0"/>
              </a:spcBef>
              <a:buFontTx/>
              <a:buChar char="-"/>
            </a:pPr>
            <a:r>
              <a:rPr lang="fr-FR" dirty="0" smtClean="0"/>
              <a:t>Histoire des maths : enrichir culture scientifique. Ex : différentes numérations</a:t>
            </a:r>
          </a:p>
          <a:p>
            <a:pPr marL="171450" indent="-171450" eaLnBrk="1" hangingPunct="1">
              <a:spcBef>
                <a:spcPct val="0"/>
              </a:spcBef>
              <a:buFontTx/>
              <a:buChar char="-"/>
            </a:pPr>
            <a:r>
              <a:rPr lang="fr-FR" dirty="0" smtClean="0"/>
              <a:t>Géométrie : on prépare l’élève à faire des démonstrations géométriques au collège.</a:t>
            </a:r>
          </a:p>
          <a:p>
            <a:pPr marL="171450" indent="-171450" eaLnBrk="1" hangingPunct="1">
              <a:spcBef>
                <a:spcPct val="0"/>
              </a:spcBef>
              <a:buFontTx/>
              <a:buChar char="-"/>
            </a:pPr>
            <a:r>
              <a:rPr lang="fr-FR" dirty="0" smtClean="0"/>
              <a:t>Place des outils numériques : </a:t>
            </a:r>
            <a:r>
              <a:rPr lang="fr-FR" dirty="0" err="1" smtClean="0"/>
              <a:t>géogébra</a:t>
            </a:r>
            <a:r>
              <a:rPr lang="fr-FR" dirty="0" smtClean="0"/>
              <a:t>, scratch, </a:t>
            </a:r>
            <a:r>
              <a:rPr lang="fr-FR" dirty="0" err="1" smtClean="0"/>
              <a:t>google</a:t>
            </a:r>
            <a:r>
              <a:rPr lang="fr-FR" dirty="0" smtClean="0"/>
              <a:t> </a:t>
            </a:r>
            <a:r>
              <a:rPr lang="fr-FR" dirty="0" err="1" smtClean="0"/>
              <a:t>earth</a:t>
            </a:r>
            <a:r>
              <a:rPr lang="fr-FR" dirty="0" smtClean="0"/>
              <a:t>, …</a:t>
            </a:r>
          </a:p>
        </p:txBody>
      </p:sp>
      <p:sp>
        <p:nvSpPr>
          <p:cNvPr id="36868" name="Espace réservé du numéro de diapositive 3"/>
          <p:cNvSpPr>
            <a:spLocks noGrp="1"/>
          </p:cNvSpPr>
          <p:nvPr>
            <p:ph type="sldNum" sz="quarter" idx="5"/>
          </p:nvPr>
        </p:nvSpPr>
        <p:spPr bwMode="auto">
          <a:noFill/>
          <a:ln>
            <a:miter lim="800000"/>
            <a:headEnd/>
            <a:tailEnd/>
          </a:ln>
        </p:spPr>
        <p:txBody>
          <a:bodyPr/>
          <a:lstStyle/>
          <a:p>
            <a:fld id="{FA8D7FAE-BD51-4FF4-AE1C-A993DD231A56}" type="slidenum">
              <a:rPr lang="fr-FR" smtClean="0"/>
              <a:pPr/>
              <a:t>3</a:t>
            </a:fld>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789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smtClean="0"/>
          </a:p>
        </p:txBody>
      </p:sp>
      <p:sp>
        <p:nvSpPr>
          <p:cNvPr id="37892" name="Espace réservé du numéro de diapositive 3"/>
          <p:cNvSpPr>
            <a:spLocks noGrp="1"/>
          </p:cNvSpPr>
          <p:nvPr>
            <p:ph type="sldNum" sz="quarter" idx="5"/>
          </p:nvPr>
        </p:nvSpPr>
        <p:spPr bwMode="auto">
          <a:noFill/>
          <a:ln>
            <a:miter lim="800000"/>
            <a:headEnd/>
            <a:tailEnd/>
          </a:ln>
        </p:spPr>
        <p:txBody>
          <a:bodyPr/>
          <a:lstStyle/>
          <a:p>
            <a:fld id="{45C380E8-5A60-4F44-A7BF-A888FD436C54}" type="slidenum">
              <a:rPr lang="fr-FR" smtClean="0"/>
              <a:pPr/>
              <a:t>4</a:t>
            </a:fld>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891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dirty="0" smtClean="0"/>
          </a:p>
          <a:p>
            <a:pPr eaLnBrk="1" hangingPunct="1">
              <a:spcBef>
                <a:spcPct val="0"/>
              </a:spcBef>
            </a:pPr>
            <a:r>
              <a:rPr lang="fr-FR" dirty="0" smtClean="0">
                <a:solidFill>
                  <a:srgbClr val="666666"/>
                </a:solidFill>
              </a:rPr>
              <a:t>NOTE :  Les opérations :</a:t>
            </a:r>
            <a:endParaRPr lang="fr-FR" dirty="0" smtClean="0"/>
          </a:p>
          <a:p>
            <a:pPr eaLnBrk="1" hangingPunct="1">
              <a:spcBef>
                <a:spcPct val="0"/>
              </a:spcBef>
            </a:pPr>
            <a:r>
              <a:rPr lang="fr-FR" dirty="0" smtClean="0">
                <a:solidFill>
                  <a:srgbClr val="666666"/>
                </a:solidFill>
              </a:rPr>
              <a:t> - une nouvelle temporalité : plus de temps pour le calcul mental et en ligne et moins pour le calcul posé qui intervient notamment lorsque « le calcul mental ou écrit en ligne atteint ses limites » et « lorsque les élèves se sont appropriés des stratégies de calcul basées sur des décompositions/recompositions liées à la numération décimale, souvent utilisées également en calcul mental ou écrit ». </a:t>
            </a:r>
            <a:endParaRPr lang="fr-FR" dirty="0" smtClean="0"/>
          </a:p>
          <a:p>
            <a:pPr eaLnBrk="1" hangingPunct="1">
              <a:spcBef>
                <a:spcPct val="0"/>
              </a:spcBef>
            </a:pPr>
            <a:r>
              <a:rPr lang="fr-FR" dirty="0" smtClean="0">
                <a:solidFill>
                  <a:srgbClr val="666666"/>
                </a:solidFill>
              </a:rPr>
              <a:t> - des techniques de calcul posé qui doivent être choisies en équipe pour servir « à renforcer la compréhension du système décimal de position et de consolider la mémorisation des relations numériques élémentaires ». </a:t>
            </a:r>
            <a:endParaRPr lang="fr-FR" dirty="0" smtClean="0"/>
          </a:p>
          <a:p>
            <a:pPr eaLnBrk="1" hangingPunct="1">
              <a:spcBef>
                <a:spcPct val="0"/>
              </a:spcBef>
            </a:pPr>
            <a:endParaRPr lang="fr-FR" dirty="0" smtClean="0"/>
          </a:p>
        </p:txBody>
      </p:sp>
      <p:sp>
        <p:nvSpPr>
          <p:cNvPr id="38916" name="Espace réservé du numéro de diapositive 3"/>
          <p:cNvSpPr>
            <a:spLocks noGrp="1"/>
          </p:cNvSpPr>
          <p:nvPr>
            <p:ph type="sldNum" sz="quarter" idx="5"/>
          </p:nvPr>
        </p:nvSpPr>
        <p:spPr bwMode="auto">
          <a:noFill/>
          <a:ln>
            <a:miter lim="800000"/>
            <a:headEnd/>
            <a:tailEnd/>
          </a:ln>
        </p:spPr>
        <p:txBody>
          <a:bodyPr/>
          <a:lstStyle/>
          <a:p>
            <a:fld id="{25E21F3B-3398-4F3F-A23F-24A24C393BD5}" type="slidenum">
              <a:rPr lang="fr-FR" smtClean="0"/>
              <a:pPr/>
              <a:t>5</a:t>
            </a:fld>
            <a:endParaRPr lang="fr-F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lstStyle/>
          <a:p>
            <a:pPr eaLnBrk="1" fontAlgn="auto" hangingPunct="1">
              <a:spcBef>
                <a:spcPts val="0"/>
              </a:spcBef>
              <a:spcAft>
                <a:spcPts val="0"/>
              </a:spcAft>
              <a:defRPr/>
            </a:pPr>
            <a:r>
              <a:rPr lang="fr-FR" dirty="0" smtClean="0"/>
              <a:t>- jusqu’à 10000 : 2008 : CE2 jusqu’au million (cf. </a:t>
            </a:r>
            <a:r>
              <a:rPr lang="fr-FR" dirty="0" smtClean="0">
                <a:sym typeface="Wingdings" pitchFamily="2" charset="2"/>
              </a:rPr>
              <a:t>Une bonne connaissance des nombres inférieurs à mille et de leurs relations)</a:t>
            </a:r>
          </a:p>
          <a:p>
            <a:pPr marL="171450" indent="-171450" eaLnBrk="1" fontAlgn="auto" hangingPunct="1">
              <a:spcBef>
                <a:spcPts val="0"/>
              </a:spcBef>
              <a:spcAft>
                <a:spcPts val="0"/>
              </a:spcAft>
              <a:buFontTx/>
              <a:buChar char="-"/>
              <a:defRPr/>
            </a:pPr>
            <a:r>
              <a:rPr lang="fr-FR" dirty="0" smtClean="0">
                <a:sym typeface="Wingdings" pitchFamily="2" charset="2"/>
              </a:rPr>
              <a:t>Repérer un rang : travail sur l’ordinal explicite</a:t>
            </a:r>
          </a:p>
          <a:p>
            <a:pPr marL="171450" indent="-171450" eaLnBrk="1" fontAlgn="auto" hangingPunct="1">
              <a:spcBef>
                <a:spcPts val="0"/>
              </a:spcBef>
              <a:spcAft>
                <a:spcPts val="0"/>
              </a:spcAft>
              <a:buFontTx/>
              <a:buChar char="-"/>
              <a:defRPr/>
            </a:pPr>
            <a:r>
              <a:rPr lang="fr-FR" dirty="0" smtClean="0">
                <a:sym typeface="Wingdings" pitchFamily="2" charset="2"/>
              </a:rPr>
              <a:t>Graduation demi-droite : préparation à l’introduction des décimaux sur demi droite graduée</a:t>
            </a:r>
          </a:p>
          <a:p>
            <a:pPr eaLnBrk="1" fontAlgn="auto" hangingPunct="1">
              <a:spcBef>
                <a:spcPts val="0"/>
              </a:spcBef>
              <a:spcAft>
                <a:spcPts val="0"/>
              </a:spcAft>
              <a:defRPr/>
            </a:pPr>
            <a:r>
              <a:rPr lang="fr-FR" dirty="0" smtClean="0">
                <a:sym typeface="Wingdings" pitchFamily="2" charset="2"/>
              </a:rPr>
              <a:t>- Opération : pas d’algorithme de division (2008 : une technique de la division au CE2) Multiplication posée CE2 c’est nouveau (avant CE1)</a:t>
            </a:r>
            <a:endParaRPr lang="fr-FR" dirty="0" smtClean="0"/>
          </a:p>
          <a:p>
            <a:pPr eaLnBrk="1" fontAlgn="auto" hangingPunct="1">
              <a:spcBef>
                <a:spcPts val="0"/>
              </a:spcBef>
              <a:spcAft>
                <a:spcPts val="0"/>
              </a:spcAft>
              <a:defRPr/>
            </a:pPr>
            <a:endParaRPr lang="fr-FR" dirty="0"/>
          </a:p>
        </p:txBody>
      </p:sp>
      <p:sp>
        <p:nvSpPr>
          <p:cNvPr id="39940" name="Espace réservé du numéro de diapositive 3"/>
          <p:cNvSpPr>
            <a:spLocks noGrp="1"/>
          </p:cNvSpPr>
          <p:nvPr>
            <p:ph type="sldNum" sz="quarter" idx="5"/>
          </p:nvPr>
        </p:nvSpPr>
        <p:spPr bwMode="auto">
          <a:noFill/>
          <a:ln>
            <a:miter lim="800000"/>
            <a:headEnd/>
            <a:tailEnd/>
          </a:ln>
        </p:spPr>
        <p:txBody>
          <a:bodyPr/>
          <a:lstStyle/>
          <a:p>
            <a:fld id="{8000F55E-01F4-4082-AA8B-44B26C1990D6}" type="slidenum">
              <a:rPr lang="fr-FR" smtClean="0"/>
              <a:pPr/>
              <a:t>6</a:t>
            </a:fld>
            <a:endParaRPr lang="fr-F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096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marL="171450" indent="-171450" eaLnBrk="1" hangingPunct="1">
              <a:spcBef>
                <a:spcPct val="0"/>
              </a:spcBef>
              <a:buFontTx/>
              <a:buChar char="-"/>
            </a:pPr>
            <a:r>
              <a:rPr lang="fr-FR" smtClean="0"/>
              <a:t>Nombres décimaux : </a:t>
            </a:r>
          </a:p>
          <a:p>
            <a:pPr marL="628650" lvl="1" indent="-171450" eaLnBrk="1" hangingPunct="1">
              <a:spcBef>
                <a:spcPct val="0"/>
              </a:spcBef>
              <a:buFontTx/>
              <a:buChar char="-"/>
            </a:pPr>
            <a:r>
              <a:rPr lang="fr-FR" smtClean="0"/>
              <a:t>Pallier manque entre deux entiers</a:t>
            </a:r>
          </a:p>
          <a:p>
            <a:pPr marL="628650" lvl="1" indent="-171450" eaLnBrk="1" hangingPunct="1">
              <a:spcBef>
                <a:spcPct val="0"/>
              </a:spcBef>
              <a:buFontTx/>
              <a:buChar char="-"/>
            </a:pPr>
            <a:r>
              <a:rPr lang="fr-FR" smtClean="0"/>
              <a:t>Les différents supports sur lesquels travailler les décimaux</a:t>
            </a:r>
          </a:p>
          <a:p>
            <a:pPr marL="628650" lvl="1" indent="-171450" eaLnBrk="1" hangingPunct="1">
              <a:spcBef>
                <a:spcPct val="0"/>
              </a:spcBef>
              <a:buFontTx/>
              <a:buChar char="-"/>
            </a:pPr>
            <a:r>
              <a:rPr lang="fr-FR" smtClean="0"/>
              <a:t>Un nombre décimal n’est pas un nombre à virgule. C’est un nombre qui peut s’écrire sous la forme d’un fraction décimale ou somme</a:t>
            </a:r>
          </a:p>
          <a:p>
            <a:pPr marL="628650" lvl="1" indent="-171450" eaLnBrk="1" hangingPunct="1">
              <a:spcBef>
                <a:spcPct val="0"/>
              </a:spcBef>
              <a:buFontTx/>
              <a:buChar char="-"/>
            </a:pPr>
            <a:endParaRPr lang="fr-FR" smtClean="0"/>
          </a:p>
          <a:p>
            <a:pPr marL="171450" indent="-171450" eaLnBrk="1" hangingPunct="1">
              <a:spcBef>
                <a:spcPct val="0"/>
              </a:spcBef>
              <a:buFontTx/>
              <a:buChar char="-"/>
            </a:pPr>
            <a:r>
              <a:rPr lang="fr-FR" smtClean="0"/>
              <a:t>Calcul mental</a:t>
            </a:r>
          </a:p>
          <a:p>
            <a:pPr marL="628650" lvl="1" indent="-171450" eaLnBrk="1" hangingPunct="1">
              <a:spcBef>
                <a:spcPct val="0"/>
              </a:spcBef>
              <a:buFontTx/>
              <a:buChar char="-"/>
            </a:pPr>
            <a:r>
              <a:rPr lang="fr-FR" smtClean="0"/>
              <a:t>Moins pour calculer rapidement dans la vie quotidienne que moyen de construire le nombre</a:t>
            </a:r>
          </a:p>
          <a:p>
            <a:pPr marL="628650" lvl="1" indent="-171450" eaLnBrk="1" hangingPunct="1">
              <a:spcBef>
                <a:spcPct val="0"/>
              </a:spcBef>
              <a:buFontTx/>
              <a:buChar char="-"/>
            </a:pPr>
            <a:r>
              <a:rPr lang="fr-FR" smtClean="0"/>
              <a:t>Essayer d’habituer l’élève à anticiper</a:t>
            </a:r>
          </a:p>
          <a:p>
            <a:pPr marL="628650" lvl="1" indent="-171450" eaLnBrk="1" hangingPunct="1">
              <a:spcBef>
                <a:spcPct val="0"/>
              </a:spcBef>
              <a:buFontTx/>
              <a:buChar char="-"/>
            </a:pPr>
            <a:r>
              <a:rPr lang="fr-FR" smtClean="0"/>
              <a:t>Travail d’automatisation</a:t>
            </a:r>
          </a:p>
          <a:p>
            <a:pPr marL="171450" indent="-171450" eaLnBrk="1" hangingPunct="1">
              <a:spcBef>
                <a:spcPct val="0"/>
              </a:spcBef>
              <a:buFontTx/>
              <a:buChar char="-"/>
            </a:pPr>
            <a:r>
              <a:rPr lang="fr-FR" smtClean="0"/>
              <a:t>Problèmes</a:t>
            </a:r>
          </a:p>
          <a:p>
            <a:pPr marL="628650" lvl="1" indent="-171450" eaLnBrk="1" hangingPunct="1">
              <a:spcBef>
                <a:spcPct val="0"/>
              </a:spcBef>
              <a:buFontTx/>
              <a:buChar char="-"/>
            </a:pPr>
            <a:r>
              <a:rPr lang="fr-FR" smtClean="0"/>
              <a:t>En variant les nombres en jeu et la structure (ex partition quotition, classification de Vergnaud), on favorise la variété des procédures.</a:t>
            </a:r>
          </a:p>
        </p:txBody>
      </p:sp>
      <p:sp>
        <p:nvSpPr>
          <p:cNvPr id="40964" name="Espace réservé du numéro de diapositive 3"/>
          <p:cNvSpPr>
            <a:spLocks noGrp="1"/>
          </p:cNvSpPr>
          <p:nvPr>
            <p:ph type="sldNum" sz="quarter" idx="5"/>
          </p:nvPr>
        </p:nvSpPr>
        <p:spPr bwMode="auto">
          <a:noFill/>
          <a:ln>
            <a:miter lim="800000"/>
            <a:headEnd/>
            <a:tailEnd/>
          </a:ln>
        </p:spPr>
        <p:txBody>
          <a:bodyPr/>
          <a:lstStyle/>
          <a:p>
            <a:fld id="{CCF51FED-18D2-4B98-B424-89CEC9C972B6}" type="slidenum">
              <a:rPr lang="fr-FR" smtClean="0"/>
              <a:pPr/>
              <a:t>7</a:t>
            </a:fld>
            <a:endParaRPr 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198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marL="171450" indent="-171450" eaLnBrk="1" hangingPunct="1">
              <a:spcBef>
                <a:spcPct val="0"/>
              </a:spcBef>
              <a:buFontTx/>
              <a:buChar char="-"/>
            </a:pPr>
            <a:r>
              <a:rPr lang="fr-FR" smtClean="0"/>
              <a:t>Même chose qu’au CE2, on ne va pas trop vite</a:t>
            </a:r>
          </a:p>
          <a:p>
            <a:pPr marL="171450" indent="-171450" eaLnBrk="1" hangingPunct="1">
              <a:spcBef>
                <a:spcPct val="0"/>
              </a:spcBef>
              <a:buFontTx/>
              <a:buChar char="-"/>
            </a:pPr>
            <a:r>
              <a:rPr lang="fr-FR" smtClean="0"/>
              <a:t>Multiplication d’un décimal par un entier (2008 : 2 décimaux entre eux)</a:t>
            </a:r>
          </a:p>
          <a:p>
            <a:pPr marL="171450" indent="-171450" eaLnBrk="1" hangingPunct="1">
              <a:spcBef>
                <a:spcPct val="0"/>
              </a:spcBef>
              <a:buFontTx/>
              <a:buChar char="-"/>
            </a:pPr>
            <a:r>
              <a:rPr lang="fr-FR" smtClean="0"/>
              <a:t>Utilisation des parenthèses</a:t>
            </a:r>
          </a:p>
        </p:txBody>
      </p:sp>
      <p:sp>
        <p:nvSpPr>
          <p:cNvPr id="41988" name="Espace réservé du numéro de diapositive 3"/>
          <p:cNvSpPr>
            <a:spLocks noGrp="1"/>
          </p:cNvSpPr>
          <p:nvPr>
            <p:ph type="sldNum" sz="quarter" idx="5"/>
          </p:nvPr>
        </p:nvSpPr>
        <p:spPr bwMode="auto">
          <a:noFill/>
          <a:ln>
            <a:miter lim="800000"/>
            <a:headEnd/>
            <a:tailEnd/>
          </a:ln>
        </p:spPr>
        <p:txBody>
          <a:bodyPr/>
          <a:lstStyle/>
          <a:p>
            <a:fld id="{01124C4A-74DD-414E-93EC-0611B2F10AD3}" type="slidenum">
              <a:rPr lang="fr-FR" smtClean="0"/>
              <a:pPr/>
              <a:t>8</a:t>
            </a:fld>
            <a:endParaRPr lang="fr-F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301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smtClean="0"/>
          </a:p>
        </p:txBody>
      </p:sp>
      <p:sp>
        <p:nvSpPr>
          <p:cNvPr id="43012" name="Espace réservé du numéro de diapositive 3"/>
          <p:cNvSpPr>
            <a:spLocks noGrp="1"/>
          </p:cNvSpPr>
          <p:nvPr>
            <p:ph type="sldNum" sz="quarter" idx="5"/>
          </p:nvPr>
        </p:nvSpPr>
        <p:spPr bwMode="auto">
          <a:noFill/>
          <a:ln>
            <a:miter lim="800000"/>
            <a:headEnd/>
            <a:tailEnd/>
          </a:ln>
        </p:spPr>
        <p:txBody>
          <a:bodyPr/>
          <a:lstStyle/>
          <a:p>
            <a:fld id="{05B13205-0537-41E9-8A7D-E697C1B09DC8}" type="slidenum">
              <a:rPr lang="fr-FR" smtClean="0"/>
              <a:pPr/>
              <a:t>9</a:t>
            </a:fld>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C834242-2EF3-4E21-B29A-A49ABC07035E}" type="datetimeFigureOut">
              <a:rPr lang="fr-FR" smtClean="0"/>
              <a:t>16/03/2017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7A20A65-A5D1-4A53-B412-51965872D8DA}"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C834242-2EF3-4E21-B29A-A49ABC07035E}" type="datetimeFigureOut">
              <a:rPr lang="fr-FR" smtClean="0"/>
              <a:t>16/03/2017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7A20A65-A5D1-4A53-B412-51965872D8DA}"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C834242-2EF3-4E21-B29A-A49ABC07035E}" type="datetimeFigureOut">
              <a:rPr lang="fr-FR" smtClean="0"/>
              <a:t>16/03/2017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7A20A65-A5D1-4A53-B412-51965872D8DA}"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C834242-2EF3-4E21-B29A-A49ABC07035E}" type="datetimeFigureOut">
              <a:rPr lang="fr-FR" smtClean="0"/>
              <a:t>16/03/2017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7A20A65-A5D1-4A53-B412-51965872D8DA}"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C834242-2EF3-4E21-B29A-A49ABC07035E}" type="datetimeFigureOut">
              <a:rPr lang="fr-FR" smtClean="0"/>
              <a:t>16/03/2017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7A20A65-A5D1-4A53-B412-51965872D8DA}"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C834242-2EF3-4E21-B29A-A49ABC07035E}" type="datetimeFigureOut">
              <a:rPr lang="fr-FR" smtClean="0"/>
              <a:t>16/03/2017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7A20A65-A5D1-4A53-B412-51965872D8DA}"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C834242-2EF3-4E21-B29A-A49ABC07035E}" type="datetimeFigureOut">
              <a:rPr lang="fr-FR" smtClean="0"/>
              <a:t>16/03/2017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7A20A65-A5D1-4A53-B412-51965872D8DA}"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C834242-2EF3-4E21-B29A-A49ABC07035E}" type="datetimeFigureOut">
              <a:rPr lang="fr-FR" smtClean="0"/>
              <a:t>16/03/2017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7A20A65-A5D1-4A53-B412-51965872D8DA}"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C834242-2EF3-4E21-B29A-A49ABC07035E}" type="datetimeFigureOut">
              <a:rPr lang="fr-FR" smtClean="0"/>
              <a:t>16/03/2017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7A20A65-A5D1-4A53-B412-51965872D8DA}"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C834242-2EF3-4E21-B29A-A49ABC07035E}" type="datetimeFigureOut">
              <a:rPr lang="fr-FR" smtClean="0"/>
              <a:t>16/03/2017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7A20A65-A5D1-4A53-B412-51965872D8DA}"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C834242-2EF3-4E21-B29A-A49ABC07035E}" type="datetimeFigureOut">
              <a:rPr lang="fr-FR" smtClean="0"/>
              <a:t>16/03/2017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7A20A65-A5D1-4A53-B412-51965872D8DA}"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834242-2EF3-4E21-B29A-A49ABC07035E}" type="datetimeFigureOut">
              <a:rPr lang="fr-FR" smtClean="0"/>
              <a:t>16/03/2017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A20A65-A5D1-4A53-B412-51965872D8DA}"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p:txBody>
          <a:bodyPr/>
          <a:lstStyle/>
          <a:p>
            <a:pPr eaLnBrk="1" hangingPunct="1"/>
            <a:r>
              <a:rPr lang="fr-FR" smtClean="0"/>
              <a:t>Programmes en mathématiques</a:t>
            </a:r>
          </a:p>
        </p:txBody>
      </p:sp>
      <p:sp>
        <p:nvSpPr>
          <p:cNvPr id="3" name="Sous-titr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fr-FR" dirty="0" smtClean="0"/>
              <a:t>BO N°11 du 26 novembre 2015</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re 1"/>
          <p:cNvSpPr>
            <a:spLocks noGrp="1"/>
          </p:cNvSpPr>
          <p:nvPr>
            <p:ph type="title"/>
          </p:nvPr>
        </p:nvSpPr>
        <p:spPr/>
        <p:txBody>
          <a:bodyPr/>
          <a:lstStyle/>
          <a:p>
            <a:pPr eaLnBrk="1" hangingPunct="1"/>
            <a:r>
              <a:rPr lang="fr-FR" smtClean="0"/>
              <a:t>Grandeurs et mesures C2</a:t>
            </a:r>
          </a:p>
        </p:txBody>
      </p:sp>
      <p:sp>
        <p:nvSpPr>
          <p:cNvPr id="3" name="Espace réservé du contenu 2"/>
          <p:cNvSpPr>
            <a:spLocks noGrp="1"/>
          </p:cNvSpPr>
          <p:nvPr>
            <p:ph idx="1"/>
          </p:nvPr>
        </p:nvSpPr>
        <p:spPr>
          <a:xfrm>
            <a:off x="457200" y="1406525"/>
            <a:ext cx="8229600" cy="5141913"/>
          </a:xfrm>
        </p:spPr>
        <p:txBody>
          <a:bodyPr rtlCol="0">
            <a:normAutofit/>
          </a:bodyPr>
          <a:lstStyle/>
          <a:p>
            <a:pPr eaLnBrk="1" fontAlgn="auto" hangingPunct="1">
              <a:spcAft>
                <a:spcPts val="0"/>
              </a:spcAft>
              <a:buFont typeface="Wingdings"/>
              <a:buChar char="è"/>
              <a:defRPr/>
            </a:pPr>
            <a:r>
              <a:rPr lang="fr-FR" dirty="0" smtClean="0"/>
              <a:t>Les </a:t>
            </a:r>
            <a:r>
              <a:rPr lang="fr-FR" dirty="0"/>
              <a:t>activités de comparaison d’objets </a:t>
            </a:r>
            <a:r>
              <a:rPr lang="fr-FR" sz="2200" dirty="0" smtClean="0">
                <a:solidFill>
                  <a:schemeClr val="bg1">
                    <a:lumMod val="50000"/>
                  </a:schemeClr>
                </a:solidFill>
              </a:rPr>
              <a:t>	</a:t>
            </a:r>
          </a:p>
          <a:p>
            <a:pPr marL="0" indent="0" eaLnBrk="1" fontAlgn="auto" hangingPunct="1">
              <a:spcAft>
                <a:spcPts val="0"/>
              </a:spcAft>
              <a:buFont typeface="Arial" pitchFamily="34" charset="0"/>
              <a:buNone/>
              <a:defRPr/>
            </a:pPr>
            <a:r>
              <a:rPr lang="fr-FR" sz="2200" dirty="0" smtClean="0">
                <a:solidFill>
                  <a:schemeClr val="bg1">
                    <a:lumMod val="50000"/>
                  </a:schemeClr>
                </a:solidFill>
              </a:rPr>
              <a:t>- </a:t>
            </a:r>
            <a:r>
              <a:rPr lang="fr-FR" sz="2200" dirty="0">
                <a:solidFill>
                  <a:schemeClr val="bg1">
                    <a:lumMod val="50000"/>
                  </a:schemeClr>
                </a:solidFill>
              </a:rPr>
              <a:t>distinguer différents types de grandeurs et </a:t>
            </a:r>
            <a:r>
              <a:rPr lang="fr-FR" sz="2200" dirty="0" smtClean="0">
                <a:solidFill>
                  <a:schemeClr val="bg1">
                    <a:lumMod val="50000"/>
                  </a:schemeClr>
                </a:solidFill>
              </a:rPr>
              <a:t>utiliser </a:t>
            </a:r>
            <a:r>
              <a:rPr lang="fr-FR" sz="2200" dirty="0">
                <a:solidFill>
                  <a:schemeClr val="bg1">
                    <a:lumMod val="50000"/>
                  </a:schemeClr>
                </a:solidFill>
              </a:rPr>
              <a:t>le lexique approprié: longueur, masse, contenance, durée, prix </a:t>
            </a:r>
            <a:endParaRPr lang="fr-FR" sz="2200" dirty="0" smtClean="0">
              <a:solidFill>
                <a:schemeClr val="bg1">
                  <a:lumMod val="50000"/>
                </a:schemeClr>
              </a:solidFill>
            </a:endParaRPr>
          </a:p>
          <a:p>
            <a:pPr eaLnBrk="1" fontAlgn="auto" hangingPunct="1">
              <a:spcAft>
                <a:spcPts val="0"/>
              </a:spcAft>
              <a:buFont typeface="Wingdings"/>
              <a:buChar char="è"/>
              <a:defRPr/>
            </a:pPr>
            <a:r>
              <a:rPr lang="fr-FR" dirty="0" smtClean="0"/>
              <a:t>Les </a:t>
            </a:r>
            <a:r>
              <a:rPr lang="fr-FR" dirty="0"/>
              <a:t>activités de comparaison précèdent celles de </a:t>
            </a:r>
            <a:r>
              <a:rPr lang="fr-FR" dirty="0" smtClean="0"/>
              <a:t>mesure</a:t>
            </a:r>
          </a:p>
          <a:p>
            <a:pPr eaLnBrk="1" fontAlgn="auto" hangingPunct="1">
              <a:spcAft>
                <a:spcPts val="0"/>
              </a:spcAft>
              <a:buFont typeface="Wingdings"/>
              <a:buChar char="è"/>
              <a:defRPr/>
            </a:pPr>
            <a:r>
              <a:rPr lang="fr-FR" dirty="0" smtClean="0">
                <a:sym typeface="Wingdings" pitchFamily="2" charset="2"/>
              </a:rPr>
              <a:t>Notion d’unité</a:t>
            </a:r>
          </a:p>
          <a:p>
            <a:pPr eaLnBrk="1" fontAlgn="auto" hangingPunct="1">
              <a:spcAft>
                <a:spcPts val="0"/>
              </a:spcAft>
              <a:buFont typeface="Wingdings"/>
              <a:buChar char="è"/>
              <a:defRPr/>
            </a:pPr>
            <a:r>
              <a:rPr lang="fr-FR" dirty="0" smtClean="0">
                <a:sym typeface="Wingdings" pitchFamily="2" charset="2"/>
              </a:rPr>
              <a:t>La résolution </a:t>
            </a:r>
            <a:r>
              <a:rPr lang="fr-FR" dirty="0">
                <a:sym typeface="Wingdings" pitchFamily="2" charset="2"/>
              </a:rPr>
              <a:t>de problèmes </a:t>
            </a:r>
            <a:endParaRPr lang="fr-FR" dirty="0" smtClean="0">
              <a:sym typeface="Wingdings" pitchFamily="2" charset="2"/>
            </a:endParaRPr>
          </a:p>
          <a:p>
            <a:pPr marL="0" indent="0" eaLnBrk="1" fontAlgn="auto" hangingPunct="1">
              <a:spcAft>
                <a:spcPts val="0"/>
              </a:spcAft>
              <a:buFont typeface="Arial" pitchFamily="34" charset="0"/>
              <a:buNone/>
              <a:defRPr/>
            </a:pPr>
            <a:r>
              <a:rPr lang="fr-FR" sz="2200" dirty="0">
                <a:solidFill>
                  <a:schemeClr val="bg1">
                    <a:lumMod val="50000"/>
                  </a:schemeClr>
                </a:solidFill>
                <a:sym typeface="Wingdings" pitchFamily="2" charset="2"/>
              </a:rPr>
              <a:t>- calculer avec des grandeurs </a:t>
            </a:r>
          </a:p>
          <a:p>
            <a:pPr marL="0" indent="0" eaLnBrk="1" fontAlgn="auto" hangingPunct="1">
              <a:spcAft>
                <a:spcPts val="0"/>
              </a:spcAft>
              <a:buFont typeface="Arial" pitchFamily="34" charset="0"/>
              <a:buNone/>
              <a:defRPr/>
            </a:pPr>
            <a:r>
              <a:rPr lang="fr-FR" sz="2200" dirty="0" smtClean="0">
                <a:solidFill>
                  <a:schemeClr val="bg1">
                    <a:lumMod val="50000"/>
                  </a:schemeClr>
                </a:solidFill>
                <a:sym typeface="Wingdings" pitchFamily="2" charset="2"/>
              </a:rPr>
              <a:t>- utiliser </a:t>
            </a:r>
            <a:r>
              <a:rPr lang="fr-FR" sz="2200" dirty="0">
                <a:solidFill>
                  <a:schemeClr val="bg1">
                    <a:lumMod val="50000"/>
                  </a:schemeClr>
                </a:solidFill>
                <a:sym typeface="Wingdings" pitchFamily="2" charset="2"/>
              </a:rPr>
              <a:t>les nombres et les opérations </a:t>
            </a:r>
          </a:p>
          <a:p>
            <a:pPr marL="0" indent="0" eaLnBrk="1" fontAlgn="auto" hangingPunct="1">
              <a:spcAft>
                <a:spcPts val="0"/>
              </a:spcAft>
              <a:buFont typeface="Arial" pitchFamily="34" charset="0"/>
              <a:buNone/>
              <a:defRPr/>
            </a:pPr>
            <a:r>
              <a:rPr lang="fr-FR" sz="2200" dirty="0" smtClean="0">
                <a:solidFill>
                  <a:schemeClr val="bg1">
                    <a:lumMod val="50000"/>
                  </a:schemeClr>
                </a:solidFill>
                <a:sym typeface="Wingdings" pitchFamily="2" charset="2"/>
              </a:rPr>
              <a:t>- estimation </a:t>
            </a:r>
            <a:r>
              <a:rPr lang="fr-FR" sz="2200" dirty="0">
                <a:solidFill>
                  <a:schemeClr val="bg1">
                    <a:lumMod val="50000"/>
                  </a:schemeClr>
                </a:solidFill>
                <a:sym typeface="Wingdings" pitchFamily="2" charset="2"/>
              </a:rPr>
              <a:t>des grandeurs (ordre de grandeur pour comprendre les situations et valider les résultats)</a:t>
            </a:r>
          </a:p>
          <a:p>
            <a:pPr marL="0" indent="0" eaLnBrk="1" fontAlgn="auto" hangingPunct="1">
              <a:spcAft>
                <a:spcPts val="0"/>
              </a:spcAft>
              <a:buFont typeface="Arial" pitchFamily="34" charset="0"/>
              <a:buNone/>
              <a:defRPr/>
            </a:pPr>
            <a:endParaRPr lang="fr-FR" dirty="0">
              <a:sym typeface="Wingdings" pitchFamily="2"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0" y="22186"/>
          <a:ext cx="9144000" cy="6710005"/>
        </p:xfrm>
        <a:graphic>
          <a:graphicData uri="http://schemas.openxmlformats.org/drawingml/2006/table">
            <a:tbl>
              <a:tblPr firstRow="1" firstCol="1" bandRow="1">
                <a:tableStyleId>{5940675A-B579-460E-94D1-54222C63F5DA}</a:tableStyleId>
              </a:tblPr>
              <a:tblGrid>
                <a:gridCol w="539552"/>
                <a:gridCol w="2664296"/>
                <a:gridCol w="3096344"/>
                <a:gridCol w="2843808"/>
              </a:tblGrid>
              <a:tr h="289718">
                <a:tc>
                  <a:txBody>
                    <a:bodyPr/>
                    <a:lstStyle/>
                    <a:p>
                      <a:pPr algn="ctr">
                        <a:lnSpc>
                          <a:spcPct val="115000"/>
                        </a:lnSpc>
                        <a:spcAft>
                          <a:spcPts val="0"/>
                        </a:spcAft>
                      </a:pPr>
                      <a:r>
                        <a:rPr lang="fr-FR" sz="900" dirty="0">
                          <a:effectLst/>
                        </a:rPr>
                        <a:t> </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tc>
                <a:tc>
                  <a:txBody>
                    <a:bodyPr/>
                    <a:lstStyle/>
                    <a:p>
                      <a:pPr algn="ctr">
                        <a:lnSpc>
                          <a:spcPct val="115000"/>
                        </a:lnSpc>
                        <a:spcAft>
                          <a:spcPts val="0"/>
                        </a:spcAft>
                      </a:pPr>
                      <a:r>
                        <a:rPr lang="fr-FR" sz="1600" b="1" dirty="0">
                          <a:effectLst/>
                        </a:rPr>
                        <a:t>CP</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tc>
                <a:tc>
                  <a:txBody>
                    <a:bodyPr/>
                    <a:lstStyle/>
                    <a:p>
                      <a:pPr algn="ctr">
                        <a:lnSpc>
                          <a:spcPct val="115000"/>
                        </a:lnSpc>
                        <a:spcAft>
                          <a:spcPts val="0"/>
                        </a:spcAft>
                      </a:pPr>
                      <a:r>
                        <a:rPr lang="fr-FR" sz="1600" b="1" dirty="0">
                          <a:effectLst/>
                        </a:rPr>
                        <a:t>CE1</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tc>
                <a:tc>
                  <a:txBody>
                    <a:bodyPr/>
                    <a:lstStyle/>
                    <a:p>
                      <a:pPr algn="ctr">
                        <a:lnSpc>
                          <a:spcPct val="115000"/>
                        </a:lnSpc>
                        <a:spcAft>
                          <a:spcPts val="0"/>
                        </a:spcAft>
                      </a:pPr>
                      <a:r>
                        <a:rPr lang="fr-FR" sz="1600" b="1" dirty="0">
                          <a:effectLst/>
                        </a:rPr>
                        <a:t>CE2</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tc>
              </a:tr>
              <a:tr h="164768">
                <a:tc gridSpan="4">
                  <a:txBody>
                    <a:bodyPr/>
                    <a:lstStyle/>
                    <a:p>
                      <a:pPr algn="ctr">
                        <a:lnSpc>
                          <a:spcPct val="115000"/>
                        </a:lnSpc>
                        <a:spcAft>
                          <a:spcPts val="0"/>
                        </a:spcAft>
                      </a:pPr>
                      <a:r>
                        <a:rPr lang="fr-FR" sz="800" dirty="0">
                          <a:effectLst/>
                        </a:rPr>
                        <a:t> </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tc>
                <a:tc hMerge="1">
                  <a:txBody>
                    <a:bodyPr/>
                    <a:lstStyle/>
                    <a:p>
                      <a:pPr algn="ctr">
                        <a:lnSpc>
                          <a:spcPct val="115000"/>
                        </a:lnSpc>
                        <a:spcAft>
                          <a:spcPts val="0"/>
                        </a:spcAft>
                      </a:pP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tc>
                <a:tc hMerge="1">
                  <a:txBody>
                    <a:bodyPr/>
                    <a:lstStyle/>
                    <a:p>
                      <a:endParaRPr lang="fr-FR"/>
                    </a:p>
                  </a:txBody>
                  <a:tcPr/>
                </a:tc>
                <a:tc hMerge="1">
                  <a:txBody>
                    <a:bodyPr/>
                    <a:lstStyle/>
                    <a:p>
                      <a:endParaRPr lang="fr-FR"/>
                    </a:p>
                  </a:txBody>
                  <a:tcPr/>
                </a:tc>
              </a:tr>
              <a:tr h="763289">
                <a:tc>
                  <a:txBody>
                    <a:bodyPr/>
                    <a:lstStyle/>
                    <a:p>
                      <a:pPr marL="457200">
                        <a:lnSpc>
                          <a:spcPct val="115000"/>
                        </a:lnSpc>
                        <a:spcAft>
                          <a:spcPts val="0"/>
                        </a:spcAft>
                      </a:pPr>
                      <a:r>
                        <a:rPr lang="fr-FR" sz="700">
                          <a:effectLst/>
                        </a:rPr>
                        <a:t> </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tc>
                <a:tc gridSpan="3">
                  <a:txBody>
                    <a:bodyPr/>
                    <a:lstStyle/>
                    <a:p>
                      <a:pPr marL="342900" lvl="0" indent="-342900">
                        <a:lnSpc>
                          <a:spcPct val="115000"/>
                        </a:lnSpc>
                        <a:spcAft>
                          <a:spcPts val="0"/>
                        </a:spcAft>
                        <a:buFont typeface="Symbol" panose="05050102010706020507" pitchFamily="18" charset="2"/>
                        <a:buChar char=""/>
                      </a:pPr>
                      <a:r>
                        <a:rPr lang="fr-FR" sz="1400" dirty="0">
                          <a:effectLst/>
                        </a:rPr>
                        <a:t>Comparer, estimer, mesurer des longueurs, des masses, des contenances, des durées</a:t>
                      </a:r>
                    </a:p>
                    <a:p>
                      <a:pPr marL="342900" lvl="0" indent="-342900">
                        <a:lnSpc>
                          <a:spcPct val="115000"/>
                        </a:lnSpc>
                        <a:spcAft>
                          <a:spcPts val="0"/>
                        </a:spcAft>
                        <a:buFont typeface="Symbol" panose="05050102010706020507" pitchFamily="18" charset="2"/>
                        <a:buChar char=""/>
                      </a:pPr>
                      <a:r>
                        <a:rPr lang="fr-FR" sz="1400" dirty="0">
                          <a:effectLst/>
                        </a:rPr>
                        <a:t>Utiliser le lexique, les unités, les instruments de mesures spécifiques de ces grandeurs</a:t>
                      </a:r>
                    </a:p>
                    <a:p>
                      <a:pPr marL="342900" lvl="0" indent="-342900">
                        <a:lnSpc>
                          <a:spcPct val="115000"/>
                        </a:lnSpc>
                        <a:spcAft>
                          <a:spcPts val="0"/>
                        </a:spcAft>
                        <a:buFont typeface="Symbol" panose="05050102010706020507" pitchFamily="18" charset="2"/>
                        <a:buChar char=""/>
                      </a:pPr>
                      <a:r>
                        <a:rPr lang="fr-FR" sz="1400" dirty="0">
                          <a:effectLst/>
                        </a:rPr>
                        <a:t>Résoudre des problèmes impliquant des longueurs, des masses, des contenances, des durées, des </a:t>
                      </a:r>
                      <a:r>
                        <a:rPr lang="fr-FR" sz="1400" dirty="0" smtClean="0">
                          <a:effectLst/>
                        </a:rPr>
                        <a:t>prix</a:t>
                      </a:r>
                      <a:endParaRPr lang="fr-FR" sz="1400" dirty="0">
                        <a:effectLst/>
                      </a:endParaRPr>
                    </a:p>
                  </a:txBody>
                  <a:tcPr marL="49173" marR="49173" marT="0" marB="0"/>
                </a:tc>
                <a:tc hMerge="1">
                  <a:txBody>
                    <a:bodyPr/>
                    <a:lstStyle/>
                    <a:p>
                      <a:endParaRPr lang="fr-FR"/>
                    </a:p>
                  </a:txBody>
                  <a:tcPr/>
                </a:tc>
                <a:tc hMerge="1">
                  <a:txBody>
                    <a:bodyPr/>
                    <a:lstStyle/>
                    <a:p>
                      <a:endParaRPr lang="fr-FR"/>
                    </a:p>
                  </a:txBody>
                  <a:tcPr/>
                </a:tc>
              </a:tr>
              <a:tr h="100807">
                <a:tc gridSpan="4">
                  <a:txBody>
                    <a:bodyPr/>
                    <a:lstStyle/>
                    <a:p>
                      <a:pPr>
                        <a:lnSpc>
                          <a:spcPct val="115000"/>
                        </a:lnSpc>
                        <a:spcAft>
                          <a:spcPts val="0"/>
                        </a:spcAft>
                      </a:pPr>
                      <a:r>
                        <a:rPr lang="fr-FR" sz="100" dirty="0">
                          <a:effectLst/>
                        </a:rPr>
                        <a:t> </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tc>
                <a:tc hMerge="1">
                  <a:txBody>
                    <a:bodyPr/>
                    <a:lstStyle/>
                    <a:p>
                      <a:pPr>
                        <a:lnSpc>
                          <a:spcPct val="115000"/>
                        </a:lnSpc>
                        <a:spcAft>
                          <a:spcPts val="0"/>
                        </a:spcAft>
                      </a:pP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tc>
                <a:tc hMerge="1">
                  <a:txBody>
                    <a:bodyPr/>
                    <a:lstStyle/>
                    <a:p>
                      <a:endParaRPr lang="fr-FR"/>
                    </a:p>
                  </a:txBody>
                  <a:tcPr/>
                </a:tc>
                <a:tc hMerge="1">
                  <a:txBody>
                    <a:bodyPr/>
                    <a:lstStyle/>
                    <a:p>
                      <a:endParaRPr lang="fr-FR"/>
                    </a:p>
                  </a:txBody>
                  <a:tcPr/>
                </a:tc>
              </a:tr>
              <a:tr h="265575">
                <a:tc rowSpan="4">
                  <a:txBody>
                    <a:bodyPr/>
                    <a:lstStyle/>
                    <a:p>
                      <a:pPr marL="71755" marR="71755" algn="ctr">
                        <a:lnSpc>
                          <a:spcPct val="115000"/>
                        </a:lnSpc>
                        <a:spcAft>
                          <a:spcPts val="0"/>
                        </a:spcAft>
                      </a:pPr>
                      <a:r>
                        <a:rPr lang="fr-FR" sz="1400" dirty="0">
                          <a:effectLst/>
                        </a:rPr>
                        <a:t>Longueur</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vert="vert270" anchor="ctr">
                    <a:solidFill>
                      <a:srgbClr val="FFC000"/>
                    </a:solidFill>
                  </a:tcPr>
                </a:tc>
                <a:tc gridSpan="3">
                  <a:txBody>
                    <a:bodyPr/>
                    <a:lstStyle/>
                    <a:p>
                      <a:pPr>
                        <a:lnSpc>
                          <a:spcPct val="115000"/>
                        </a:lnSpc>
                        <a:spcAft>
                          <a:spcPts val="0"/>
                        </a:spcAft>
                      </a:pPr>
                      <a:r>
                        <a:rPr lang="fr-FR" sz="1400" dirty="0">
                          <a:effectLst/>
                        </a:rPr>
                        <a:t>Comparaison double et moitié</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solidFill>
                      <a:schemeClr val="bg2"/>
                    </a:solidFill>
                  </a:tcPr>
                </a:tc>
                <a:tc hMerge="1">
                  <a:txBody>
                    <a:bodyPr/>
                    <a:lstStyle/>
                    <a:p>
                      <a:endParaRPr lang="fr-FR"/>
                    </a:p>
                  </a:txBody>
                  <a:tcPr/>
                </a:tc>
                <a:tc hMerge="1">
                  <a:txBody>
                    <a:bodyPr/>
                    <a:lstStyle/>
                    <a:p>
                      <a:endParaRPr lang="fr-FR"/>
                    </a:p>
                  </a:txBody>
                  <a:tcPr/>
                </a:tc>
              </a:tr>
              <a:tr h="265575">
                <a:tc vMerge="1">
                  <a:txBody>
                    <a:bodyPr/>
                    <a:lstStyle/>
                    <a:p>
                      <a:endParaRPr lang="fr-FR"/>
                    </a:p>
                  </a:txBody>
                  <a:tcPr/>
                </a:tc>
                <a:tc>
                  <a:txBody>
                    <a:bodyPr/>
                    <a:lstStyle/>
                    <a:p>
                      <a:pPr>
                        <a:lnSpc>
                          <a:spcPct val="115000"/>
                        </a:lnSpc>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lnB w="12700" cmpd="sng">
                      <a:noFill/>
                    </a:lnB>
                  </a:tcPr>
                </a:tc>
                <a:tc gridSpan="2">
                  <a:txBody>
                    <a:bodyPr/>
                    <a:lstStyle/>
                    <a:p>
                      <a:pPr>
                        <a:lnSpc>
                          <a:spcPct val="115000"/>
                        </a:lnSpc>
                        <a:spcAft>
                          <a:spcPts val="0"/>
                        </a:spcAft>
                      </a:pPr>
                      <a:r>
                        <a:rPr lang="fr-FR" sz="1400" dirty="0">
                          <a:effectLst/>
                        </a:rPr>
                        <a:t>dm, cm, m et km</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lnB w="12700" cap="flat" cmpd="sng" algn="ctr">
                      <a:solidFill>
                        <a:schemeClr val="tx1"/>
                      </a:solidFill>
                      <a:prstDash val="solid"/>
                      <a:round/>
                      <a:headEnd type="none" w="med" len="med"/>
                      <a:tailEnd type="none" w="med" len="med"/>
                    </a:lnB>
                    <a:solidFill>
                      <a:schemeClr val="bg2"/>
                    </a:solidFill>
                  </a:tcPr>
                </a:tc>
                <a:tc hMerge="1">
                  <a:txBody>
                    <a:bodyPr/>
                    <a:lstStyle/>
                    <a:p>
                      <a:endParaRPr lang="fr-FR"/>
                    </a:p>
                  </a:txBody>
                  <a:tcPr/>
                </a:tc>
              </a:tr>
              <a:tr h="265575">
                <a:tc vMerge="1">
                  <a:txBody>
                    <a:bodyPr/>
                    <a:lstStyle/>
                    <a:p>
                      <a:endParaRPr lang="fr-FR"/>
                    </a:p>
                  </a:txBody>
                  <a:tcPr/>
                </a:tc>
                <a:tc gridSpan="2">
                  <a:txBody>
                    <a:bodyPr/>
                    <a:lstStyle/>
                    <a:p>
                      <a:pPr>
                        <a:lnSpc>
                          <a:spcPct val="115000"/>
                        </a:lnSpc>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hMerge="1">
                  <a:txBody>
                    <a:bodyPr/>
                    <a:lstStyle/>
                    <a:p>
                      <a:endParaRPr lang="fr-FR"/>
                    </a:p>
                  </a:txBody>
                  <a:tcPr/>
                </a:tc>
                <a:tc>
                  <a:txBody>
                    <a:bodyPr/>
                    <a:lstStyle/>
                    <a:p>
                      <a:pPr>
                        <a:lnSpc>
                          <a:spcPct val="115000"/>
                        </a:lnSpc>
                        <a:spcAft>
                          <a:spcPts val="0"/>
                        </a:spcAft>
                      </a:pPr>
                      <a:r>
                        <a:rPr lang="fr-FR" sz="1400" dirty="0">
                          <a:effectLst/>
                        </a:rPr>
                        <a:t>+ mm</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2"/>
                    </a:solidFill>
                  </a:tcPr>
                </a:tc>
              </a:tr>
              <a:tr h="124453">
                <a:tc vMerge="1">
                  <a:txBody>
                    <a:bodyPr/>
                    <a:lstStyle/>
                    <a:p>
                      <a:endParaRPr lang="fr-FR"/>
                    </a:p>
                  </a:txBody>
                  <a:tcPr/>
                </a:tc>
                <a:tc gridSpan="3">
                  <a:txBody>
                    <a:bodyPr/>
                    <a:lstStyle/>
                    <a:p>
                      <a:pPr>
                        <a:lnSpc>
                          <a:spcPct val="115000"/>
                        </a:lnSpc>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lnT w="12700" cmpd="sng">
                      <a:noFill/>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265575">
                <a:tc rowSpan="3">
                  <a:txBody>
                    <a:bodyPr/>
                    <a:lstStyle/>
                    <a:p>
                      <a:pPr marL="71755" marR="71755" algn="ctr">
                        <a:lnSpc>
                          <a:spcPct val="115000"/>
                        </a:lnSpc>
                        <a:spcAft>
                          <a:spcPts val="0"/>
                        </a:spcAft>
                      </a:pPr>
                      <a:r>
                        <a:rPr lang="fr-FR" sz="1400" dirty="0">
                          <a:effectLst/>
                        </a:rPr>
                        <a:t>Masse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vert="vert270" anchor="ctr">
                    <a:lnR w="12700" cap="flat" cmpd="sng" algn="ctr">
                      <a:solidFill>
                        <a:schemeClr val="tx1"/>
                      </a:solidFill>
                      <a:prstDash val="solid"/>
                      <a:round/>
                      <a:headEnd type="none" w="med" len="med"/>
                      <a:tailEnd type="none" w="med" len="med"/>
                    </a:lnR>
                    <a:solidFill>
                      <a:srgbClr val="FFC000"/>
                    </a:solidFill>
                  </a:tcPr>
                </a:tc>
                <a:tc>
                  <a:txBody>
                    <a:bodyPr/>
                    <a:lstStyle/>
                    <a:p>
                      <a:pPr>
                        <a:lnSpc>
                          <a:spcPct val="115000"/>
                        </a:lnSpc>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gridSpan="2">
                  <a:txBody>
                    <a:bodyPr/>
                    <a:lstStyle/>
                    <a:p>
                      <a:pPr>
                        <a:lnSpc>
                          <a:spcPct val="115000"/>
                        </a:lnSpc>
                        <a:spcAft>
                          <a:spcPts val="0"/>
                        </a:spcAft>
                      </a:pPr>
                      <a:r>
                        <a:rPr lang="fr-FR" sz="1400" dirty="0">
                          <a:effectLst/>
                        </a:rPr>
                        <a:t>g et kg comme des unités indépendantes</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endParaRPr lang="fr-FR"/>
                    </a:p>
                  </a:txBody>
                  <a:tcPr/>
                </a:tc>
              </a:tr>
              <a:tr h="265575">
                <a:tc vMerge="1">
                  <a:txBody>
                    <a:bodyPr/>
                    <a:lstStyle/>
                    <a:p>
                      <a:endParaRPr lang="fr-FR"/>
                    </a:p>
                  </a:txBody>
                  <a:tcPr/>
                </a:tc>
                <a:tc gridSpan="2">
                  <a:txBody>
                    <a:bodyPr/>
                    <a:lstStyle/>
                    <a:p>
                      <a:pPr>
                        <a:lnSpc>
                          <a:spcPct val="115000"/>
                        </a:lnSpc>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hMerge="1">
                  <a:txBody>
                    <a:bodyPr/>
                    <a:lstStyle/>
                    <a:p>
                      <a:endParaRPr lang="fr-FR"/>
                    </a:p>
                  </a:txBody>
                  <a:tcPr/>
                </a:tc>
                <a:tc>
                  <a:txBody>
                    <a:bodyPr/>
                    <a:lstStyle/>
                    <a:p>
                      <a:pPr>
                        <a:lnSpc>
                          <a:spcPct val="115000"/>
                        </a:lnSpc>
                        <a:spcAft>
                          <a:spcPts val="0"/>
                        </a:spcAft>
                      </a:pPr>
                      <a:r>
                        <a:rPr lang="fr-FR" sz="1400" dirty="0">
                          <a:effectLst/>
                        </a:rPr>
                        <a:t>g, kg et tonne en relation</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r>
              <a:tr h="269629">
                <a:tc vMerge="1">
                  <a:txBody>
                    <a:bodyPr/>
                    <a:lstStyle/>
                    <a:p>
                      <a:endParaRPr lang="fr-FR"/>
                    </a:p>
                  </a:txBody>
                  <a:tcPr/>
                </a:tc>
                <a:tc gridSpan="3">
                  <a:txBody>
                    <a:bodyPr/>
                    <a:lstStyle/>
                    <a:p>
                      <a:pPr>
                        <a:lnSpc>
                          <a:spcPct val="115000"/>
                        </a:lnSpc>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fr-FR"/>
                    </a:p>
                  </a:txBody>
                  <a:tcPr/>
                </a:tc>
                <a:tc hMerge="1">
                  <a:txBody>
                    <a:bodyPr/>
                    <a:lstStyle/>
                    <a:p>
                      <a:pPr>
                        <a:lnSpc>
                          <a:spcPct val="115000"/>
                        </a:lnSpc>
                        <a:spcAft>
                          <a:spcPts val="0"/>
                        </a:spcAft>
                      </a:pP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tc>
              </a:tr>
              <a:tr h="265575">
                <a:tc rowSpan="3">
                  <a:txBody>
                    <a:bodyPr/>
                    <a:lstStyle/>
                    <a:p>
                      <a:pPr marL="71755" marR="71755" algn="ctr">
                        <a:lnSpc>
                          <a:spcPct val="115000"/>
                        </a:lnSpc>
                        <a:spcAft>
                          <a:spcPts val="0"/>
                        </a:spcAft>
                      </a:pPr>
                      <a:r>
                        <a:rPr lang="fr-FR" sz="1400" dirty="0">
                          <a:effectLst/>
                        </a:rPr>
                        <a:t>Contenance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vert="vert270" anchor="ctr">
                    <a:lnR w="12700" cap="flat" cmpd="sng" algn="ctr">
                      <a:solidFill>
                        <a:schemeClr val="tx1"/>
                      </a:solidFill>
                      <a:prstDash val="solid"/>
                      <a:round/>
                      <a:headEnd type="none" w="med" len="med"/>
                      <a:tailEnd type="none" w="med" len="med"/>
                    </a:lnR>
                    <a:solidFill>
                      <a:srgbClr val="FFC000"/>
                    </a:solidFill>
                  </a:tcPr>
                </a:tc>
                <a:tc>
                  <a:txBody>
                    <a:bodyPr/>
                    <a:lstStyle/>
                    <a:p>
                      <a:pPr>
                        <a:lnSpc>
                          <a:spcPct val="115000"/>
                        </a:lnSpc>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gridSpan="2">
                  <a:txBody>
                    <a:bodyPr/>
                    <a:lstStyle/>
                    <a:p>
                      <a:pPr>
                        <a:lnSpc>
                          <a:spcPct val="115000"/>
                        </a:lnSpc>
                        <a:spcAft>
                          <a:spcPts val="0"/>
                        </a:spcAft>
                      </a:pPr>
                      <a:r>
                        <a:rPr lang="fr-FR" sz="1400" dirty="0">
                          <a:effectLst/>
                        </a:rPr>
                        <a:t>litre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endParaRPr lang="fr-FR"/>
                    </a:p>
                  </a:txBody>
                  <a:tcPr/>
                </a:tc>
              </a:tr>
              <a:tr h="265575">
                <a:tc vMerge="1">
                  <a:txBody>
                    <a:bodyPr/>
                    <a:lstStyle/>
                    <a:p>
                      <a:endParaRPr lang="fr-FR"/>
                    </a:p>
                  </a:txBody>
                  <a:tcPr/>
                </a:tc>
                <a:tc gridSpan="2">
                  <a:txBody>
                    <a:bodyPr/>
                    <a:lstStyle/>
                    <a:p>
                      <a:pPr>
                        <a:lnSpc>
                          <a:spcPct val="115000"/>
                        </a:lnSpc>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hMerge="1">
                  <a:txBody>
                    <a:bodyPr/>
                    <a:lstStyle/>
                    <a:p>
                      <a:endParaRPr lang="fr-FR"/>
                    </a:p>
                  </a:txBody>
                  <a:tcPr/>
                </a:tc>
                <a:tc>
                  <a:txBody>
                    <a:bodyPr/>
                    <a:lstStyle/>
                    <a:p>
                      <a:pPr>
                        <a:lnSpc>
                          <a:spcPct val="115000"/>
                        </a:lnSpc>
                        <a:spcAft>
                          <a:spcPts val="0"/>
                        </a:spcAft>
                      </a:pPr>
                      <a:r>
                        <a:rPr lang="fr-FR" sz="1400" dirty="0">
                          <a:effectLst/>
                        </a:rPr>
                        <a:t>centilitre et décilitre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r>
              <a:tr h="265575">
                <a:tc vMerge="1">
                  <a:txBody>
                    <a:bodyPr/>
                    <a:lstStyle/>
                    <a:p>
                      <a:endParaRPr lang="fr-FR"/>
                    </a:p>
                  </a:txBody>
                  <a:tcPr/>
                </a:tc>
                <a:tc gridSpan="3">
                  <a:txBody>
                    <a:bodyPr/>
                    <a:lstStyle/>
                    <a:p>
                      <a:pPr>
                        <a:lnSpc>
                          <a:spcPct val="115000"/>
                        </a:lnSpc>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fr-FR"/>
                    </a:p>
                  </a:txBody>
                  <a:tcPr/>
                </a:tc>
                <a:tc hMerge="1">
                  <a:txBody>
                    <a:bodyPr/>
                    <a:lstStyle/>
                    <a:p>
                      <a:pPr>
                        <a:lnSpc>
                          <a:spcPct val="115000"/>
                        </a:lnSpc>
                        <a:spcAft>
                          <a:spcPts val="0"/>
                        </a:spcAft>
                      </a:pP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tc>
              </a:tr>
              <a:tr h="265575">
                <a:tc rowSpan="4">
                  <a:txBody>
                    <a:bodyPr/>
                    <a:lstStyle/>
                    <a:p>
                      <a:pPr marL="71755" marR="71755" algn="ctr">
                        <a:lnSpc>
                          <a:spcPct val="115000"/>
                        </a:lnSpc>
                        <a:spcAft>
                          <a:spcPts val="0"/>
                        </a:spcAft>
                      </a:pPr>
                      <a:r>
                        <a:rPr lang="fr-FR" sz="1400" dirty="0">
                          <a:effectLst/>
                        </a:rPr>
                        <a:t>Durée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vert="vert270" anchor="ctr">
                    <a:lnR w="12700" cap="flat" cmpd="sng" algn="ctr">
                      <a:solidFill>
                        <a:schemeClr val="tx1"/>
                      </a:solidFill>
                      <a:prstDash val="solid"/>
                      <a:round/>
                      <a:headEnd type="none" w="med" len="med"/>
                      <a:tailEnd type="none" w="med" len="med"/>
                    </a:lnR>
                    <a:solidFill>
                      <a:srgbClr val="FFC000"/>
                    </a:solidFill>
                  </a:tcPr>
                </a:tc>
                <a:tc gridSpan="3">
                  <a:txBody>
                    <a:bodyPr/>
                    <a:lstStyle/>
                    <a:p>
                      <a:pPr>
                        <a:lnSpc>
                          <a:spcPct val="115000"/>
                        </a:lnSpc>
                        <a:spcAft>
                          <a:spcPts val="0"/>
                        </a:spcAft>
                      </a:pPr>
                      <a:r>
                        <a:rPr lang="fr-FR" sz="1400" dirty="0">
                          <a:effectLst/>
                        </a:rPr>
                        <a:t>Jour, semaine et leur relation tout au long du cycle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endParaRPr lang="fr-FR"/>
                    </a:p>
                  </a:txBody>
                  <a:tcPr/>
                </a:tc>
                <a:tc hMerge="1">
                  <a:txBody>
                    <a:bodyPr/>
                    <a:lstStyle/>
                    <a:p>
                      <a:endParaRPr lang="fr-FR"/>
                    </a:p>
                  </a:txBody>
                  <a:tcPr/>
                </a:tc>
              </a:tr>
              <a:tr h="265575">
                <a:tc vMerge="1">
                  <a:txBody>
                    <a:bodyPr/>
                    <a:lstStyle/>
                    <a:p>
                      <a:endParaRPr lang="fr-FR"/>
                    </a:p>
                  </a:txBody>
                  <a:tcPr/>
                </a:tc>
                <a:tc>
                  <a:txBody>
                    <a:bodyPr/>
                    <a:lstStyle/>
                    <a:p>
                      <a:pPr>
                        <a:lnSpc>
                          <a:spcPct val="115000"/>
                        </a:lnSpc>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gridSpan="2">
                  <a:txBody>
                    <a:bodyPr/>
                    <a:lstStyle/>
                    <a:p>
                      <a:pPr>
                        <a:lnSpc>
                          <a:spcPct val="115000"/>
                        </a:lnSpc>
                        <a:spcAft>
                          <a:spcPts val="0"/>
                        </a:spcAft>
                      </a:pPr>
                      <a:r>
                        <a:rPr lang="fr-FR" sz="1400" dirty="0">
                          <a:effectLst/>
                        </a:rPr>
                        <a:t>Relations entre jour et heure, entre heure et minute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endParaRPr lang="fr-FR"/>
                    </a:p>
                  </a:txBody>
                  <a:tcPr/>
                </a:tc>
              </a:tr>
              <a:tr h="796726">
                <a:tc vMerge="1">
                  <a:txBody>
                    <a:bodyPr/>
                    <a:lstStyle/>
                    <a:p>
                      <a:endParaRPr lang="fr-FR"/>
                    </a:p>
                  </a:txBody>
                  <a:tcPr/>
                </a:tc>
                <a:tc gridSpan="2">
                  <a:txBody>
                    <a:bodyPr/>
                    <a:lstStyle/>
                    <a:p>
                      <a:pPr>
                        <a:lnSpc>
                          <a:spcPct val="115000"/>
                        </a:lnSpc>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hMerge="1">
                  <a:txBody>
                    <a:bodyPr/>
                    <a:lstStyle/>
                    <a:p>
                      <a:endParaRPr lang="fr-FR"/>
                    </a:p>
                  </a:txBody>
                  <a:tcPr/>
                </a:tc>
                <a:tc>
                  <a:txBody>
                    <a:bodyPr/>
                    <a:lstStyle/>
                    <a:p>
                      <a:pPr>
                        <a:lnSpc>
                          <a:spcPct val="115000"/>
                        </a:lnSpc>
                        <a:spcAft>
                          <a:spcPts val="0"/>
                        </a:spcAft>
                      </a:pPr>
                      <a:r>
                        <a:rPr lang="fr-FR" sz="1400" dirty="0">
                          <a:effectLst/>
                        </a:rPr>
                        <a:t>-Jour, mois, année et leurs relations</a:t>
                      </a:r>
                    </a:p>
                    <a:p>
                      <a:pPr>
                        <a:lnSpc>
                          <a:spcPct val="115000"/>
                        </a:lnSpc>
                        <a:spcAft>
                          <a:spcPts val="0"/>
                        </a:spcAft>
                      </a:pPr>
                      <a:r>
                        <a:rPr lang="fr-FR" sz="1400" dirty="0">
                          <a:effectLst/>
                        </a:rPr>
                        <a:t>-année, siècle, millénaire et leurs relations</a:t>
                      </a:r>
                    </a:p>
                    <a:p>
                      <a:pPr>
                        <a:lnSpc>
                          <a:spcPct val="115000"/>
                        </a:lnSpc>
                        <a:spcAft>
                          <a:spcPts val="0"/>
                        </a:spcAft>
                      </a:pPr>
                      <a:r>
                        <a:rPr lang="fr-FR" sz="1400" dirty="0">
                          <a:effectLst/>
                        </a:rPr>
                        <a:t>-minute, seconde et leur relation</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r>
              <a:tr h="265575">
                <a:tc vMerge="1">
                  <a:txBody>
                    <a:bodyPr/>
                    <a:lstStyle/>
                    <a:p>
                      <a:endParaRPr lang="fr-FR"/>
                    </a:p>
                  </a:txBody>
                  <a:tcPr/>
                </a:tc>
                <a:tc gridSpan="3">
                  <a:txBody>
                    <a:bodyPr/>
                    <a:lstStyle/>
                    <a:p>
                      <a:pPr>
                        <a:lnSpc>
                          <a:spcPct val="115000"/>
                        </a:lnSpc>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pPr>
                        <a:lnSpc>
                          <a:spcPct val="115000"/>
                        </a:lnSpc>
                        <a:spcAft>
                          <a:spcPts val="0"/>
                        </a:spcAft>
                      </a:pP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tc>
              </a:tr>
              <a:tr h="265575">
                <a:tc rowSpan="3">
                  <a:txBody>
                    <a:bodyPr/>
                    <a:lstStyle/>
                    <a:p>
                      <a:pPr marL="71755" marR="71755" algn="ctr">
                        <a:lnSpc>
                          <a:spcPct val="115000"/>
                        </a:lnSpc>
                        <a:spcAft>
                          <a:spcPts val="0"/>
                        </a:spcAft>
                      </a:pPr>
                      <a:r>
                        <a:rPr lang="fr-FR" sz="1400" dirty="0">
                          <a:effectLst/>
                        </a:rPr>
                        <a:t>Prix</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vert="vert270" anchor="ctr">
                    <a:lnR w="12700" cap="flat" cmpd="sng" algn="ctr">
                      <a:solidFill>
                        <a:schemeClr val="tx1"/>
                      </a:solidFill>
                      <a:prstDash val="solid"/>
                      <a:round/>
                      <a:headEnd type="none" w="med" len="med"/>
                      <a:tailEnd type="none" w="med" len="med"/>
                    </a:lnR>
                    <a:solidFill>
                      <a:srgbClr val="FFC000"/>
                    </a:solidFill>
                  </a:tcPr>
                </a:tc>
                <a:tc gridSpan="3">
                  <a:txBody>
                    <a:bodyPr/>
                    <a:lstStyle/>
                    <a:p>
                      <a:pPr>
                        <a:lnSpc>
                          <a:spcPct val="115000"/>
                        </a:lnSpc>
                        <a:spcAft>
                          <a:spcPts val="0"/>
                        </a:spcAft>
                      </a:pPr>
                      <a:r>
                        <a:rPr lang="fr-FR" sz="1400" dirty="0">
                          <a:effectLst/>
                        </a:rPr>
                        <a:t> euros</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endParaRPr lang="fr-FR"/>
                    </a:p>
                  </a:txBody>
                  <a:tcPr/>
                </a:tc>
                <a:tc hMerge="1">
                  <a:txBody>
                    <a:bodyPr/>
                    <a:lstStyle/>
                    <a:p>
                      <a:endParaRPr lang="fr-FR"/>
                    </a:p>
                  </a:txBody>
                  <a:tcPr/>
                </a:tc>
              </a:tr>
              <a:tr h="265575">
                <a:tc vMerge="1">
                  <a:txBody>
                    <a:bodyPr/>
                    <a:lstStyle/>
                    <a:p>
                      <a:endParaRPr lang="fr-FR"/>
                    </a:p>
                  </a:txBody>
                  <a:tcPr/>
                </a:tc>
                <a:tc>
                  <a:txBody>
                    <a:bodyPr/>
                    <a:lstStyle/>
                    <a:p>
                      <a:pPr>
                        <a:lnSpc>
                          <a:spcPct val="115000"/>
                        </a:lnSpc>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gridSpan="2">
                  <a:txBody>
                    <a:bodyPr/>
                    <a:lstStyle/>
                    <a:p>
                      <a:pPr>
                        <a:lnSpc>
                          <a:spcPct val="115000"/>
                        </a:lnSpc>
                        <a:spcAft>
                          <a:spcPts val="0"/>
                        </a:spcAft>
                      </a:pPr>
                      <a:r>
                        <a:rPr lang="fr-FR" sz="1400" dirty="0">
                          <a:effectLst/>
                        </a:rPr>
                        <a:t>Euros et centimes d’euros en relation</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endParaRPr lang="fr-FR"/>
                    </a:p>
                  </a:txBody>
                  <a:tcPr/>
                </a:tc>
              </a:tr>
              <a:tr h="265575">
                <a:tc vMerge="1">
                  <a:txBody>
                    <a:bodyPr/>
                    <a:lstStyle/>
                    <a:p>
                      <a:endParaRPr lang="fr-FR"/>
                    </a:p>
                  </a:txBody>
                  <a:tcPr/>
                </a:tc>
                <a:tc gridSpan="3">
                  <a:txBody>
                    <a:bodyPr/>
                    <a:lstStyle/>
                    <a:p>
                      <a:pPr>
                        <a:lnSpc>
                          <a:spcPct val="115000"/>
                        </a:lnSpc>
                        <a:spcAft>
                          <a:spcPts val="0"/>
                        </a:spcAft>
                      </a:pPr>
                      <a:r>
                        <a:rPr lang="fr-FR" sz="800" dirty="0">
                          <a:effectLst/>
                        </a:rPr>
                        <a:t> </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800" dirty="0">
                          <a:effectLst/>
                        </a:rPr>
                        <a:t> </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nSpc>
                          <a:spcPct val="115000"/>
                        </a:lnSpc>
                        <a:spcAft>
                          <a:spcPts val="0"/>
                        </a:spcAft>
                      </a:pP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3" marR="49173" marT="0" marB="0"/>
                </a:tc>
                <a:tc hMerge="1">
                  <a:txBody>
                    <a:bodyPr/>
                    <a:lstStyle/>
                    <a:p>
                      <a:endParaRPr lang="fr-FR"/>
                    </a:p>
                  </a:txBody>
                  <a:tcPr/>
                </a:tc>
              </a:tr>
            </a:tbl>
          </a:graphicData>
        </a:graphic>
      </p:graphicFrame>
      <p:pic>
        <p:nvPicPr>
          <p:cNvPr id="13315" name="Image 4" descr="attention$.png"/>
          <p:cNvPicPr>
            <a:picLocks noChangeAspect="1"/>
          </p:cNvPicPr>
          <p:nvPr/>
        </p:nvPicPr>
        <p:blipFill>
          <a:blip r:embed="rId3" cstate="print"/>
          <a:srcRect/>
          <a:stretch>
            <a:fillRect/>
          </a:stretch>
        </p:blipFill>
        <p:spPr bwMode="auto">
          <a:xfrm rot="617656">
            <a:off x="2941638" y="1874838"/>
            <a:ext cx="360362" cy="3175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13315"/>
                                        </p:tgtEl>
                                        <p:attrNameLst>
                                          <p:attrName>style.visibility</p:attrName>
                                        </p:attrNameLst>
                                      </p:cBhvr>
                                      <p:to>
                                        <p:strVal val="visible"/>
                                      </p:to>
                                    </p:set>
                                    <p:anim calcmode="lin" valueType="num">
                                      <p:cBhvr>
                                        <p:cTn id="7" dur="1000" fill="hold"/>
                                        <p:tgtEl>
                                          <p:spTgt spid="13315"/>
                                        </p:tgtEl>
                                        <p:attrNameLst>
                                          <p:attrName>ppt_w</p:attrName>
                                        </p:attrNameLst>
                                      </p:cBhvr>
                                      <p:tavLst>
                                        <p:tav tm="0">
                                          <p:val>
                                            <p:fltVal val="0"/>
                                          </p:val>
                                        </p:tav>
                                        <p:tav tm="100000">
                                          <p:val>
                                            <p:strVal val="#ppt_w"/>
                                          </p:val>
                                        </p:tav>
                                      </p:tavLst>
                                    </p:anim>
                                    <p:anim calcmode="lin" valueType="num">
                                      <p:cBhvr>
                                        <p:cTn id="8" dur="1000" fill="hold"/>
                                        <p:tgtEl>
                                          <p:spTgt spid="13315"/>
                                        </p:tgtEl>
                                        <p:attrNameLst>
                                          <p:attrName>ppt_h</p:attrName>
                                        </p:attrNameLst>
                                      </p:cBhvr>
                                      <p:tavLst>
                                        <p:tav tm="0">
                                          <p:val>
                                            <p:fltVal val="0"/>
                                          </p:val>
                                        </p:tav>
                                        <p:tav tm="100000">
                                          <p:val>
                                            <p:strVal val="#ppt_h"/>
                                          </p:val>
                                        </p:tav>
                                      </p:tavLst>
                                    </p:anim>
                                    <p:anim calcmode="lin" valueType="num">
                                      <p:cBhvr>
                                        <p:cTn id="9" dur="1000" fill="hold"/>
                                        <p:tgtEl>
                                          <p:spTgt spid="1331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331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re 1"/>
          <p:cNvSpPr>
            <a:spLocks noGrp="1"/>
          </p:cNvSpPr>
          <p:nvPr>
            <p:ph type="title"/>
          </p:nvPr>
        </p:nvSpPr>
        <p:spPr/>
        <p:txBody>
          <a:bodyPr/>
          <a:lstStyle/>
          <a:p>
            <a:pPr eaLnBrk="1" hangingPunct="1"/>
            <a:r>
              <a:rPr lang="fr-FR" smtClean="0"/>
              <a:t>Grandeurs et mesures C3</a:t>
            </a:r>
          </a:p>
        </p:txBody>
      </p:sp>
      <p:sp>
        <p:nvSpPr>
          <p:cNvPr id="3" name="Espace réservé du contenu 2"/>
          <p:cNvSpPr>
            <a:spLocks noGrp="1"/>
          </p:cNvSpPr>
          <p:nvPr>
            <p:ph idx="1"/>
          </p:nvPr>
        </p:nvSpPr>
        <p:spPr>
          <a:xfrm>
            <a:off x="457200" y="1600200"/>
            <a:ext cx="8229600" cy="4637088"/>
          </a:xfrm>
        </p:spPr>
        <p:txBody>
          <a:bodyPr rtlCol="0">
            <a:normAutofit/>
          </a:bodyPr>
          <a:lstStyle/>
          <a:p>
            <a:pPr eaLnBrk="1" fontAlgn="auto" hangingPunct="1">
              <a:spcAft>
                <a:spcPts val="0"/>
              </a:spcAft>
              <a:buFont typeface="Wingdings"/>
              <a:buChar char="è"/>
              <a:defRPr/>
            </a:pPr>
            <a:r>
              <a:rPr lang="fr-FR" dirty="0"/>
              <a:t>Enrichir la notion de grandeur </a:t>
            </a:r>
            <a:r>
              <a:rPr lang="fr-FR" sz="2200" dirty="0" smtClean="0">
                <a:solidFill>
                  <a:schemeClr val="bg1">
                    <a:lumMod val="50000"/>
                  </a:schemeClr>
                </a:solidFill>
              </a:rPr>
              <a:t>	</a:t>
            </a:r>
          </a:p>
          <a:p>
            <a:pPr marL="0" indent="0" eaLnBrk="1" fontAlgn="auto" hangingPunct="1">
              <a:spcAft>
                <a:spcPts val="0"/>
              </a:spcAft>
              <a:buFont typeface="Arial" pitchFamily="34" charset="0"/>
              <a:buNone/>
              <a:defRPr/>
            </a:pPr>
            <a:r>
              <a:rPr lang="fr-FR" sz="2200" dirty="0" smtClean="0">
                <a:solidFill>
                  <a:schemeClr val="bg1">
                    <a:lumMod val="50000"/>
                  </a:schemeClr>
                </a:solidFill>
              </a:rPr>
              <a:t>- </a:t>
            </a:r>
            <a:r>
              <a:rPr lang="fr-FR" sz="2200" dirty="0">
                <a:solidFill>
                  <a:schemeClr val="bg1">
                    <a:lumMod val="50000"/>
                  </a:schemeClr>
                </a:solidFill>
              </a:rPr>
              <a:t>aire d’une surface versus périmètre</a:t>
            </a:r>
            <a:endParaRPr lang="fr-FR" sz="2200" dirty="0" smtClean="0">
              <a:solidFill>
                <a:schemeClr val="bg1">
                  <a:lumMod val="50000"/>
                </a:schemeClr>
              </a:solidFill>
            </a:endParaRPr>
          </a:p>
          <a:p>
            <a:pPr eaLnBrk="1" fontAlgn="auto" hangingPunct="1">
              <a:spcAft>
                <a:spcPts val="0"/>
              </a:spcAft>
              <a:buFont typeface="Wingdings"/>
              <a:buChar char="è"/>
              <a:defRPr/>
            </a:pPr>
            <a:r>
              <a:rPr lang="fr-FR" dirty="0"/>
              <a:t>Approcher la notion </a:t>
            </a:r>
            <a:r>
              <a:rPr lang="fr-FR" dirty="0" smtClean="0"/>
              <a:t>d’angle</a:t>
            </a:r>
          </a:p>
          <a:p>
            <a:pPr eaLnBrk="1" fontAlgn="auto" hangingPunct="1">
              <a:spcAft>
                <a:spcPts val="0"/>
              </a:spcAft>
              <a:buFont typeface="Wingdings"/>
              <a:buChar char="è"/>
              <a:defRPr/>
            </a:pPr>
            <a:r>
              <a:rPr lang="fr-FR" dirty="0"/>
              <a:t>Se familiariser avec la notion de </a:t>
            </a:r>
            <a:r>
              <a:rPr lang="fr-FR" dirty="0" smtClean="0"/>
              <a:t>volume</a:t>
            </a:r>
          </a:p>
          <a:p>
            <a:pPr marL="0" indent="0" eaLnBrk="1" fontAlgn="auto" hangingPunct="1">
              <a:spcAft>
                <a:spcPts val="0"/>
              </a:spcAft>
              <a:buFont typeface="Arial" pitchFamily="34" charset="0"/>
              <a:buNone/>
              <a:defRPr/>
            </a:pPr>
            <a:r>
              <a:rPr lang="fr-FR" sz="2200" dirty="0" smtClean="0">
                <a:solidFill>
                  <a:schemeClr val="bg1">
                    <a:lumMod val="50000"/>
                  </a:schemeClr>
                </a:solidFill>
              </a:rPr>
              <a:t>- </a:t>
            </a:r>
            <a:r>
              <a:rPr lang="fr-FR" sz="2400" dirty="0" smtClean="0">
                <a:solidFill>
                  <a:schemeClr val="bg1">
                    <a:lumMod val="50000"/>
                  </a:schemeClr>
                </a:solidFill>
              </a:rPr>
              <a:t>à </a:t>
            </a:r>
            <a:r>
              <a:rPr lang="fr-FR" sz="2400" dirty="0">
                <a:solidFill>
                  <a:schemeClr val="bg1">
                    <a:lumMod val="50000"/>
                  </a:schemeClr>
                </a:solidFill>
              </a:rPr>
              <a:t>lier avec celle de contenance </a:t>
            </a:r>
            <a:endParaRPr lang="fr-FR" sz="2200" dirty="0" smtClean="0">
              <a:solidFill>
                <a:schemeClr val="bg1">
                  <a:lumMod val="50000"/>
                </a:schemeClr>
              </a:solidFill>
            </a:endParaRPr>
          </a:p>
          <a:p>
            <a:pPr eaLnBrk="1" fontAlgn="auto" hangingPunct="1">
              <a:spcAft>
                <a:spcPts val="0"/>
              </a:spcAft>
              <a:buFont typeface="Wingdings"/>
              <a:buChar char="è"/>
              <a:defRPr/>
            </a:pPr>
            <a:r>
              <a:rPr lang="fr-FR" dirty="0" smtClean="0">
                <a:sym typeface="Wingdings" pitchFamily="2" charset="2"/>
              </a:rPr>
              <a:t>La résolution de problèmes </a:t>
            </a:r>
          </a:p>
          <a:p>
            <a:pPr marL="0" indent="0" eaLnBrk="1" fontAlgn="auto" hangingPunct="1">
              <a:spcAft>
                <a:spcPts val="0"/>
              </a:spcAft>
              <a:buFont typeface="Arial" pitchFamily="34" charset="0"/>
              <a:buNone/>
              <a:defRPr/>
            </a:pPr>
            <a:r>
              <a:rPr lang="fr-FR" sz="2200" dirty="0" smtClean="0">
                <a:solidFill>
                  <a:schemeClr val="bg1">
                    <a:lumMod val="50000"/>
                  </a:schemeClr>
                </a:solidFill>
                <a:sym typeface="Wingdings" pitchFamily="2" charset="2"/>
              </a:rPr>
              <a:t>-  </a:t>
            </a:r>
            <a:r>
              <a:rPr lang="fr-FR" sz="2200" dirty="0">
                <a:solidFill>
                  <a:schemeClr val="bg1">
                    <a:lumMod val="50000"/>
                  </a:schemeClr>
                </a:solidFill>
                <a:sym typeface="Wingdings" pitchFamily="2" charset="2"/>
              </a:rPr>
              <a:t>La proportionnalité est mise en évidence et convoquée pour résoudre des problèmes dans différents </a:t>
            </a:r>
            <a:r>
              <a:rPr lang="fr-FR" sz="2200" dirty="0" smtClean="0">
                <a:solidFill>
                  <a:schemeClr val="bg1">
                    <a:lumMod val="50000"/>
                  </a:schemeClr>
                </a:solidFill>
                <a:sym typeface="Wingdings" pitchFamily="2" charset="2"/>
              </a:rPr>
              <a:t>contextes</a:t>
            </a:r>
            <a:endParaRPr lang="fr-FR" sz="2200" dirty="0">
              <a:solidFill>
                <a:schemeClr val="bg1">
                  <a:lumMod val="50000"/>
                </a:schemeClr>
              </a:solidFill>
              <a:sym typeface="Wingdings" pitchFamily="2"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22575" y="0"/>
          <a:ext cx="9121425" cy="6886777"/>
        </p:xfrm>
        <a:graphic>
          <a:graphicData uri="http://schemas.openxmlformats.org/drawingml/2006/table">
            <a:tbl>
              <a:tblPr firstRow="1" firstCol="1" bandRow="1">
                <a:tableStyleId>{5940675A-B579-460E-94D1-54222C63F5DA}</a:tableStyleId>
              </a:tblPr>
              <a:tblGrid>
                <a:gridCol w="444969"/>
                <a:gridCol w="144016"/>
                <a:gridCol w="2808312"/>
                <a:gridCol w="2501021"/>
                <a:gridCol w="164223"/>
                <a:gridCol w="102753"/>
                <a:gridCol w="2956131"/>
              </a:tblGrid>
              <a:tr h="260648">
                <a:tc>
                  <a:txBody>
                    <a:bodyPr/>
                    <a:lstStyle/>
                    <a:p>
                      <a:pPr algn="ctr">
                        <a:lnSpc>
                          <a:spcPct val="115000"/>
                        </a:lnSpc>
                        <a:spcAft>
                          <a:spcPts val="0"/>
                        </a:spcAft>
                      </a:pPr>
                      <a:r>
                        <a:rPr lang="fr-FR" sz="700" dirty="0">
                          <a:effectLst/>
                        </a:rPr>
                        <a:t> </a:t>
                      </a:r>
                      <a:endParaRPr lang="fr-FR"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a:tc>
                <a:tc gridSpan="2">
                  <a:txBody>
                    <a:bodyPr/>
                    <a:lstStyle/>
                    <a:p>
                      <a:pPr algn="ctr">
                        <a:lnSpc>
                          <a:spcPct val="115000"/>
                        </a:lnSpc>
                        <a:spcAft>
                          <a:spcPts val="0"/>
                        </a:spcAft>
                      </a:pPr>
                      <a:r>
                        <a:rPr lang="fr-FR" sz="1400" dirty="0">
                          <a:effectLst/>
                        </a:rPr>
                        <a:t>CM1</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a:tc>
                <a:tc hMerge="1">
                  <a:txBody>
                    <a:bodyPr/>
                    <a:lstStyle/>
                    <a:p>
                      <a:pPr algn="ctr">
                        <a:lnSpc>
                          <a:spcPct val="115000"/>
                        </a:lnSpc>
                        <a:spcAft>
                          <a:spcPts val="0"/>
                        </a:spcAft>
                      </a:pP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a:tc>
                <a:tc gridSpan="3">
                  <a:txBody>
                    <a:bodyPr/>
                    <a:lstStyle/>
                    <a:p>
                      <a:pPr algn="ctr">
                        <a:lnSpc>
                          <a:spcPct val="115000"/>
                        </a:lnSpc>
                        <a:spcAft>
                          <a:spcPts val="0"/>
                        </a:spcAft>
                      </a:pPr>
                      <a:r>
                        <a:rPr lang="fr-FR" sz="1400" dirty="0">
                          <a:effectLst/>
                        </a:rPr>
                        <a:t>CM2</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a:tc>
                <a:tc hMerge="1">
                  <a:txBody>
                    <a:bodyPr/>
                    <a:lstStyle/>
                    <a:p>
                      <a:pPr algn="ctr">
                        <a:lnSpc>
                          <a:spcPct val="115000"/>
                        </a:lnSpc>
                        <a:spcAft>
                          <a:spcPts val="0"/>
                        </a:spcAft>
                      </a:pPr>
                      <a:endParaRPr lang="fr-FR" sz="60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a:tc>
                <a:tc hMerge="1">
                  <a:txBody>
                    <a:bodyPr/>
                    <a:lstStyle/>
                    <a:p>
                      <a:endParaRPr lang="fr-FR"/>
                    </a:p>
                  </a:txBody>
                  <a:tcPr/>
                </a:tc>
                <a:tc>
                  <a:txBody>
                    <a:bodyPr/>
                    <a:lstStyle/>
                    <a:p>
                      <a:pPr algn="ctr">
                        <a:lnSpc>
                          <a:spcPct val="115000"/>
                        </a:lnSpc>
                        <a:spcAft>
                          <a:spcPts val="0"/>
                        </a:spcAft>
                      </a:pPr>
                      <a:r>
                        <a:rPr lang="fr-FR" sz="1400" dirty="0">
                          <a:effectLst/>
                        </a:rPr>
                        <a:t>6è</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a:tc>
              </a:tr>
              <a:tr h="773987">
                <a:tc>
                  <a:txBody>
                    <a:bodyPr/>
                    <a:lstStyle/>
                    <a:p>
                      <a:pPr marL="457200" algn="l">
                        <a:lnSpc>
                          <a:spcPct val="115000"/>
                        </a:lnSpc>
                        <a:spcAft>
                          <a:spcPts val="0"/>
                        </a:spcAft>
                      </a:pPr>
                      <a:r>
                        <a:rPr lang="fr-FR" sz="600">
                          <a:effectLst/>
                        </a:rPr>
                        <a:t> </a:t>
                      </a:r>
                      <a:endParaRPr lang="fr-FR" sz="60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a:tc>
                <a:tc gridSpan="6">
                  <a:txBody>
                    <a:bodyPr/>
                    <a:lstStyle/>
                    <a:p>
                      <a:pPr marL="342900" lvl="0" indent="-342900" algn="l">
                        <a:lnSpc>
                          <a:spcPct val="115000"/>
                        </a:lnSpc>
                        <a:spcAft>
                          <a:spcPts val="0"/>
                        </a:spcAft>
                        <a:buFont typeface="Symbol" panose="05050102010706020507" pitchFamily="18" charset="2"/>
                        <a:buChar char=""/>
                      </a:pPr>
                      <a:r>
                        <a:rPr lang="fr-FR" sz="1200" dirty="0">
                          <a:effectLst/>
                        </a:rPr>
                        <a:t>Comparer, estimer, mesurer des grandeurs géométriques avec des nombres entiers et des nombres décimaux: longueur (périmètre), aire, volume, angle. </a:t>
                      </a:r>
                    </a:p>
                    <a:p>
                      <a:pPr marL="342900" lvl="0" indent="-342900" algn="l">
                        <a:lnSpc>
                          <a:spcPct val="115000"/>
                        </a:lnSpc>
                        <a:spcAft>
                          <a:spcPts val="0"/>
                        </a:spcAft>
                        <a:buFont typeface="Symbol" panose="05050102010706020507" pitchFamily="18" charset="2"/>
                        <a:buChar char=""/>
                      </a:pPr>
                      <a:r>
                        <a:rPr lang="fr-FR" sz="1200" dirty="0">
                          <a:effectLst/>
                        </a:rPr>
                        <a:t>Utiliser le lexique, les unités, les instruments de mesures spécifiques de ces grandeurs.</a:t>
                      </a:r>
                    </a:p>
                    <a:p>
                      <a:pPr marL="342900" lvl="0" indent="-342900" algn="l">
                        <a:lnSpc>
                          <a:spcPct val="115000"/>
                        </a:lnSpc>
                        <a:spcAft>
                          <a:spcPts val="0"/>
                        </a:spcAft>
                        <a:buFont typeface="Symbol" panose="05050102010706020507" pitchFamily="18" charset="2"/>
                        <a:buChar char=""/>
                      </a:pPr>
                      <a:r>
                        <a:rPr lang="fr-FR" sz="1200" dirty="0">
                          <a:effectLst/>
                        </a:rPr>
                        <a:t>Résoudre des problèmes impliquant des grandeurs (géométriques, physiques, économiques) en utilisant des nombres entiers et des nombres décimaux.</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a:tc>
                <a:tc hMerge="1">
                  <a:txBody>
                    <a:bodyPr/>
                    <a:lstStyle/>
                    <a:p>
                      <a:pPr marL="342900" lvl="0" indent="-342900" algn="l">
                        <a:lnSpc>
                          <a:spcPct val="115000"/>
                        </a:lnSpc>
                        <a:spcAft>
                          <a:spcPts val="0"/>
                        </a:spcAft>
                        <a:buFont typeface="Symbol" panose="05050102010706020507" pitchFamily="18" charset="2"/>
                        <a:buChar char=""/>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37834">
                <a:tc gridSpan="7">
                  <a:txBody>
                    <a:bodyPr/>
                    <a:lstStyle/>
                    <a:p>
                      <a:pPr algn="l">
                        <a:lnSpc>
                          <a:spcPct val="115000"/>
                        </a:lnSpc>
                        <a:spcAft>
                          <a:spcPts val="0"/>
                        </a:spcAft>
                      </a:pPr>
                      <a:r>
                        <a:rPr lang="fr-FR" sz="100" dirty="0">
                          <a:effectLst/>
                        </a:rPr>
                        <a:t> </a:t>
                      </a:r>
                      <a:endParaRPr lang="fr-FR"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a:tc>
                <a:tc hMerge="1">
                  <a:txBody>
                    <a:bodyPr/>
                    <a:lstStyle/>
                    <a:p>
                      <a:endParaRPr lang="fr-FR"/>
                    </a:p>
                  </a:txBody>
                  <a:tcPr/>
                </a:tc>
                <a:tc hMerge="1">
                  <a:txBody>
                    <a:bodyPr/>
                    <a:lstStyle/>
                    <a:p>
                      <a:pPr algn="l">
                        <a:lnSpc>
                          <a:spcPct val="115000"/>
                        </a:lnSpc>
                        <a:spcAft>
                          <a:spcPts val="0"/>
                        </a:spcAft>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58366">
                <a:tc rowSpan="3" gridSpan="2">
                  <a:txBody>
                    <a:bodyPr/>
                    <a:lstStyle/>
                    <a:p>
                      <a:pPr marL="71755" marR="71755" algn="ctr">
                        <a:lnSpc>
                          <a:spcPct val="115000"/>
                        </a:lnSpc>
                        <a:spcAft>
                          <a:spcPts val="0"/>
                        </a:spcAft>
                      </a:pPr>
                      <a:r>
                        <a:rPr lang="fr-FR" sz="1200" dirty="0">
                          <a:effectLst/>
                        </a:rPr>
                        <a:t>Longueur</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vert="vert270" anchor="ctr">
                    <a:solidFill>
                      <a:srgbClr val="FFC000"/>
                    </a:solidFill>
                  </a:tcPr>
                </a:tc>
                <a:tc rowSpan="3" hMerge="1">
                  <a:txBody>
                    <a:bodyPr/>
                    <a:lstStyle/>
                    <a:p>
                      <a:endParaRPr lang="fr-FR"/>
                    </a:p>
                  </a:txBody>
                  <a:tcPr/>
                </a:tc>
                <a:tc gridSpan="5">
                  <a:txBody>
                    <a:bodyPr/>
                    <a:lstStyle/>
                    <a:p>
                      <a:pPr algn="l">
                        <a:lnSpc>
                          <a:spcPct val="115000"/>
                        </a:lnSpc>
                        <a:spcAft>
                          <a:spcPts val="0"/>
                        </a:spcAft>
                      </a:pPr>
                      <a:r>
                        <a:rPr lang="fr-FR" sz="1200" dirty="0">
                          <a:effectLst/>
                        </a:rPr>
                        <a:t>Construction et utilisation progressives des formules du périmètre du carré et du rectangle tout au long du cycle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a:solidFill>
                      <a:schemeClr val="bg2"/>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941037">
                <a:tc gridSpan="2" vMerge="1">
                  <a:txBody>
                    <a:bodyPr/>
                    <a:lstStyle/>
                    <a:p>
                      <a:endParaRPr lang="fr-FR"/>
                    </a:p>
                  </a:txBody>
                  <a:tcPr/>
                </a:tc>
                <a:tc hMerge="1" vMerge="1">
                  <a:txBody>
                    <a:bodyPr/>
                    <a:lstStyle/>
                    <a:p>
                      <a:endParaRPr lang="fr-FR"/>
                    </a:p>
                  </a:txBody>
                  <a:tcPr/>
                </a:tc>
                <a:tc gridSpan="4">
                  <a:txBody>
                    <a:bodyPr/>
                    <a:lstStyle/>
                    <a:p>
                      <a:pPr algn="l">
                        <a:lnSpc>
                          <a:spcPct val="115000"/>
                        </a:lnSpc>
                        <a:spcAft>
                          <a:spcPts val="0"/>
                        </a:spcAft>
                      </a:pPr>
                      <a:r>
                        <a:rPr lang="fr-FR" sz="1200" dirty="0">
                          <a:effectLst/>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a:lnSpc>
                          <a:spcPct val="115000"/>
                        </a:lnSpc>
                        <a:spcAft>
                          <a:spcPts val="0"/>
                        </a:spcAft>
                      </a:pPr>
                      <a:r>
                        <a:rPr lang="fr-FR" sz="1100" dirty="0" smtClean="0">
                          <a:effectLst/>
                        </a:rPr>
                        <a:t>Établir </a:t>
                      </a:r>
                      <a:r>
                        <a:rPr lang="fr-FR" sz="1100" dirty="0">
                          <a:effectLst/>
                        </a:rPr>
                        <a:t>la notion de distance entre 2 points</a:t>
                      </a:r>
                    </a:p>
                    <a:p>
                      <a:pPr algn="l">
                        <a:lnSpc>
                          <a:spcPct val="115000"/>
                        </a:lnSpc>
                        <a:spcAft>
                          <a:spcPts val="0"/>
                        </a:spcAft>
                      </a:pPr>
                      <a:r>
                        <a:rPr lang="fr-FR" sz="1100" dirty="0" smtClean="0">
                          <a:effectLst/>
                        </a:rPr>
                        <a:t>comprendre </a:t>
                      </a:r>
                      <a:r>
                        <a:rPr lang="fr-FR" sz="1100" dirty="0">
                          <a:effectLst/>
                        </a:rPr>
                        <a:t>la définition du cercle comme ensemble des points à égale distance du centre</a:t>
                      </a:r>
                    </a:p>
                    <a:p>
                      <a:pPr algn="l">
                        <a:lnSpc>
                          <a:spcPct val="115000"/>
                        </a:lnSpc>
                        <a:spcAft>
                          <a:spcPts val="0"/>
                        </a:spcAft>
                      </a:pPr>
                      <a:r>
                        <a:rPr lang="fr-FR" sz="1100" dirty="0">
                          <a:effectLst/>
                        </a:rPr>
                        <a:t>Utilisation de la formule qui donne la longueur d’un cercle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a:solidFill>
                      <a:schemeClr val="bg2"/>
                    </a:solidFill>
                  </a:tcPr>
                </a:tc>
              </a:tr>
              <a:tr h="37834">
                <a:tc gridSpan="2" vMerge="1">
                  <a:txBody>
                    <a:bodyPr/>
                    <a:lstStyle/>
                    <a:p>
                      <a:endParaRPr lang="fr-FR"/>
                    </a:p>
                  </a:txBody>
                  <a:tcPr/>
                </a:tc>
                <a:tc hMerge="1" vMerge="1">
                  <a:txBody>
                    <a:bodyPr/>
                    <a:lstStyle/>
                    <a:p>
                      <a:endParaRPr lang="fr-FR"/>
                    </a:p>
                  </a:txBody>
                  <a:tcPr/>
                </a:tc>
                <a:tc gridSpan="5">
                  <a:txBody>
                    <a:bodyPr/>
                    <a:lstStyle/>
                    <a:p>
                      <a:pPr algn="l">
                        <a:lnSpc>
                          <a:spcPct val="115000"/>
                        </a:lnSpc>
                        <a:spcAft>
                          <a:spcPts val="0"/>
                        </a:spcAft>
                      </a:pPr>
                      <a:endParaRPr lang="fr-FR" sz="2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34055">
                <a:tc rowSpan="3" gridSpan="2">
                  <a:txBody>
                    <a:bodyPr/>
                    <a:lstStyle/>
                    <a:p>
                      <a:pPr marL="71755" marR="71755" algn="ctr">
                        <a:lnSpc>
                          <a:spcPct val="115000"/>
                        </a:lnSpc>
                        <a:spcAft>
                          <a:spcPts val="0"/>
                        </a:spcAft>
                      </a:pPr>
                      <a:r>
                        <a:rPr lang="fr-FR" sz="1200" dirty="0">
                          <a:effectLst/>
                        </a:rPr>
                        <a:t>Durée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vert="vert270" anchor="ctr">
                    <a:solidFill>
                      <a:srgbClr val="FFC000"/>
                    </a:solidFill>
                  </a:tcPr>
                </a:tc>
                <a:tc rowSpan="3" hMerge="1">
                  <a:txBody>
                    <a:bodyPr/>
                    <a:lstStyle/>
                    <a:p>
                      <a:endParaRPr lang="fr-FR"/>
                    </a:p>
                  </a:txBody>
                  <a:tcPr/>
                </a:tc>
                <a:tc gridSpan="5">
                  <a:txBody>
                    <a:bodyPr/>
                    <a:lstStyle/>
                    <a:p>
                      <a:pPr algn="l">
                        <a:lnSpc>
                          <a:spcPct val="115000"/>
                        </a:lnSpc>
                        <a:spcAft>
                          <a:spcPts val="0"/>
                        </a:spcAft>
                      </a:pPr>
                      <a:r>
                        <a:rPr lang="fr-FR" sz="1100" dirty="0">
                          <a:effectLst/>
                        </a:rPr>
                        <a:t>Consolidation de la lecture de l’heure, de l’utilisation des unités de mesure des durées et de leurs relations, des instruments de mesure des </a:t>
                      </a:r>
                      <a:r>
                        <a:rPr lang="fr-FR" sz="1100" dirty="0" smtClean="0">
                          <a:effectLst/>
                        </a:rPr>
                        <a:t>durées + résolution de problèmes</a:t>
                      </a:r>
                      <a:endParaRPr lang="fr-FR" sz="1100" dirty="0">
                        <a:effectLst/>
                      </a:endParaRPr>
                    </a:p>
                  </a:txBody>
                  <a:tcPr marL="37821" marR="37821" marT="0" marB="0">
                    <a:solidFill>
                      <a:schemeClr val="bg2"/>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34055">
                <a:tc gridSpan="2" vMerge="1">
                  <a:txBody>
                    <a:bodyPr/>
                    <a:lstStyle/>
                    <a:p>
                      <a:endParaRPr lang="fr-FR"/>
                    </a:p>
                  </a:txBody>
                  <a:tcPr/>
                </a:tc>
                <a:tc hMerge="1" vMerge="1">
                  <a:txBody>
                    <a:bodyPr/>
                    <a:lstStyle/>
                    <a:p>
                      <a:endParaRPr lang="fr-FR"/>
                    </a:p>
                  </a:txBody>
                  <a:tcPr/>
                </a:tc>
                <a:tc gridSpan="5">
                  <a:txBody>
                    <a:bodyPr/>
                    <a:lstStyle/>
                    <a:p>
                      <a:pPr algn="l">
                        <a:lnSpc>
                          <a:spcPct val="115000"/>
                        </a:lnSpc>
                        <a:spcAft>
                          <a:spcPts val="0"/>
                        </a:spcAft>
                      </a:pPr>
                      <a:r>
                        <a:rPr lang="fr-FR" sz="1100" dirty="0" smtClean="0">
                          <a:effectLst/>
                        </a:rPr>
                        <a:t> -année, siècle, millénaire et leurs relations</a:t>
                      </a:r>
                    </a:p>
                    <a:p>
                      <a:pPr algn="l">
                        <a:lnSpc>
                          <a:spcPct val="115000"/>
                        </a:lnSpc>
                        <a:spcAft>
                          <a:spcPts val="0"/>
                        </a:spcAft>
                      </a:pPr>
                      <a:r>
                        <a:rPr lang="fr-FR" sz="1100" dirty="0" smtClean="0">
                          <a:effectLst/>
                        </a:rPr>
                        <a:t>-minute, seconde et leur relation</a:t>
                      </a:r>
                      <a:endParaRPr lang="fr-FR" sz="1100" dirty="0">
                        <a:effectLst/>
                      </a:endParaRPr>
                    </a:p>
                  </a:txBody>
                  <a:tcPr marL="37821" marR="37821" marT="0" marB="0">
                    <a:solidFill>
                      <a:schemeClr val="bg2"/>
                    </a:solidFill>
                  </a:tcPr>
                </a:tc>
                <a:tc hMerge="1">
                  <a:txBody>
                    <a:bodyPr/>
                    <a:lstStyle/>
                    <a:p>
                      <a:endParaRPr lang="fr-FR"/>
                    </a:p>
                  </a:txBody>
                  <a:tcPr/>
                </a:tc>
                <a:tc hMerge="1">
                  <a:txBody>
                    <a:bodyPr/>
                    <a:lstStyle/>
                    <a:p>
                      <a:endParaRPr lang="fr-FR"/>
                    </a:p>
                  </a:txBody>
                  <a:tcPr/>
                </a:tc>
                <a:tc hMerge="1">
                  <a:txBody>
                    <a:bodyPr/>
                    <a:lstStyle/>
                    <a:p>
                      <a:pPr algn="l">
                        <a:lnSpc>
                          <a:spcPct val="115000"/>
                        </a:lnSpc>
                        <a:spcAft>
                          <a:spcPts val="0"/>
                        </a:spcAft>
                      </a:pPr>
                      <a:endParaRPr lang="fr-FR" sz="1100" dirty="0">
                        <a:effectLst/>
                      </a:endParaRPr>
                    </a:p>
                  </a:txBody>
                  <a:tcPr marL="37821" marR="37821" marT="0" marB="0">
                    <a:solidFill>
                      <a:schemeClr val="bg2"/>
                    </a:solidFill>
                  </a:tcPr>
                </a:tc>
                <a:tc hMerge="1">
                  <a:txBody>
                    <a:bodyPr/>
                    <a:lstStyle/>
                    <a:p>
                      <a:endParaRPr lang="fr-FR"/>
                    </a:p>
                  </a:txBody>
                  <a:tcPr/>
                </a:tc>
              </a:tr>
              <a:tr h="87645">
                <a:tc gridSpan="2" vMerge="1">
                  <a:txBody>
                    <a:bodyPr/>
                    <a:lstStyle/>
                    <a:p>
                      <a:endParaRPr lang="fr-FR"/>
                    </a:p>
                  </a:txBody>
                  <a:tcPr/>
                </a:tc>
                <a:tc hMerge="1" vMerge="1">
                  <a:txBody>
                    <a:bodyPr/>
                    <a:lstStyle/>
                    <a:p>
                      <a:endParaRPr lang="fr-FR"/>
                    </a:p>
                  </a:txBody>
                  <a:tcPr/>
                </a:tc>
                <a:tc gridSpan="5">
                  <a:txBody>
                    <a:bodyPr/>
                    <a:lstStyle/>
                    <a:p>
                      <a:pPr algn="l">
                        <a:lnSpc>
                          <a:spcPct val="115000"/>
                        </a:lnSpc>
                        <a:spcAft>
                          <a:spcPts val="0"/>
                        </a:spcAft>
                      </a:pPr>
                      <a:endParaRPr lang="fr-FR" sz="2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pPr algn="l">
                        <a:lnSpc>
                          <a:spcPct val="115000"/>
                        </a:lnSpc>
                        <a:spcAft>
                          <a:spcPts val="0"/>
                        </a:spcAft>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a:tc>
              </a:tr>
              <a:tr h="693987">
                <a:tc rowSpan="3" gridSpan="2">
                  <a:txBody>
                    <a:bodyPr/>
                    <a:lstStyle/>
                    <a:p>
                      <a:pPr marL="71755" marR="71755" algn="ctr">
                        <a:lnSpc>
                          <a:spcPct val="115000"/>
                        </a:lnSpc>
                        <a:spcAft>
                          <a:spcPts val="0"/>
                        </a:spcAft>
                      </a:pPr>
                      <a:r>
                        <a:rPr lang="fr-FR" sz="1200" dirty="0">
                          <a:effectLst/>
                        </a:rPr>
                        <a:t>Aire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vert="vert270" anchor="ctr">
                    <a:solidFill>
                      <a:srgbClr val="FFC000"/>
                    </a:solidFill>
                  </a:tcPr>
                </a:tc>
                <a:tc rowSpan="3" hMerge="1">
                  <a:txBody>
                    <a:bodyPr/>
                    <a:lstStyle/>
                    <a:p>
                      <a:endParaRPr lang="fr-FR"/>
                    </a:p>
                  </a:txBody>
                  <a:tcPr/>
                </a:tc>
                <a:tc gridSpan="5">
                  <a:txBody>
                    <a:bodyPr/>
                    <a:lstStyle/>
                    <a:p>
                      <a:pPr algn="l">
                        <a:lnSpc>
                          <a:spcPct val="115000"/>
                        </a:lnSpc>
                        <a:spcAft>
                          <a:spcPts val="1000"/>
                        </a:spcAft>
                      </a:pPr>
                      <a:r>
                        <a:rPr lang="fr-FR" sz="1100" dirty="0">
                          <a:effectLst/>
                        </a:rPr>
                        <a:t>Choisir la procédure adaptée pour comparer les aires de deux surfaces et pour déterminer la mesure d’une aire avec ou sans recours aux formules</a:t>
                      </a:r>
                      <a:br>
                        <a:rPr lang="fr-FR" sz="1100" dirty="0">
                          <a:effectLst/>
                        </a:rPr>
                      </a:br>
                      <a:r>
                        <a:rPr lang="fr-FR" sz="1100" dirty="0">
                          <a:effectLst/>
                        </a:rPr>
                        <a:t>Comparer et classer des surfaces selon leur aire - Mesurer ou estimer l’aire d’une surface à l’aide d’une surface de référence ou d’un réseau quadrillé</a:t>
                      </a:r>
                      <a:br>
                        <a:rPr lang="fr-FR" sz="1100" dirty="0">
                          <a:effectLst/>
                        </a:rPr>
                      </a:br>
                      <a:r>
                        <a:rPr lang="fr-FR" sz="1100" dirty="0">
                          <a:effectLst/>
                        </a:rPr>
                        <a:t>Découvrir et utiliser les unités d’aire usuelle et leurs relations - Construire et utiliser les formules pour calculer l’aire d’un carré, d’un rectangle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a:solidFill>
                      <a:schemeClr val="bg2"/>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427213">
                <a:tc gridSpan="2" vMerge="1">
                  <a:txBody>
                    <a:bodyPr/>
                    <a:lstStyle/>
                    <a:p>
                      <a:endParaRPr lang="fr-FR"/>
                    </a:p>
                  </a:txBody>
                  <a:tcPr/>
                </a:tc>
                <a:tc hMerge="1" vMerge="1">
                  <a:txBody>
                    <a:bodyPr/>
                    <a:lstStyle/>
                    <a:p>
                      <a:endParaRPr lang="fr-FR"/>
                    </a:p>
                  </a:txBody>
                  <a:tcPr/>
                </a:tc>
                <a:tc gridSpan="4">
                  <a:txBody>
                    <a:bodyPr/>
                    <a:lstStyle/>
                    <a:p>
                      <a:pPr algn="l">
                        <a:lnSpc>
                          <a:spcPct val="115000"/>
                        </a:lnSpc>
                        <a:spcAft>
                          <a:spcPts val="0"/>
                        </a:spcAft>
                      </a:pPr>
                      <a:r>
                        <a:rPr lang="fr-FR" sz="1100" dirty="0">
                          <a:effectLst/>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a:lnSpc>
                          <a:spcPct val="115000"/>
                        </a:lnSpc>
                        <a:spcAft>
                          <a:spcPts val="0"/>
                        </a:spcAft>
                      </a:pPr>
                      <a:r>
                        <a:rPr lang="fr-FR" sz="1100" dirty="0">
                          <a:effectLst/>
                        </a:rPr>
                        <a:t>Calculer l’aire d’un triangle rectangle, d’un triangle quelconque dont une hauteur est connue, d’un disque.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a:solidFill>
                      <a:schemeClr val="bg2"/>
                    </a:solidFill>
                  </a:tcPr>
                </a:tc>
              </a:tr>
              <a:tr h="68861">
                <a:tc gridSpan="2" vMerge="1">
                  <a:txBody>
                    <a:bodyPr/>
                    <a:lstStyle/>
                    <a:p>
                      <a:endParaRPr lang="fr-FR"/>
                    </a:p>
                  </a:txBody>
                  <a:tcPr/>
                </a:tc>
                <a:tc hMerge="1" vMerge="1">
                  <a:txBody>
                    <a:bodyPr/>
                    <a:lstStyle/>
                    <a:p>
                      <a:endParaRPr lang="fr-FR"/>
                    </a:p>
                  </a:txBody>
                  <a:tcPr/>
                </a:tc>
                <a:tc gridSpan="5">
                  <a:txBody>
                    <a:bodyPr/>
                    <a:lstStyle/>
                    <a:p>
                      <a:pPr algn="l">
                        <a:lnSpc>
                          <a:spcPct val="115000"/>
                        </a:lnSpc>
                        <a:spcAft>
                          <a:spcPts val="0"/>
                        </a:spcAft>
                      </a:pPr>
                      <a:endParaRPr lang="fr-FR" sz="200" dirty="0">
                        <a:effectLst/>
                      </a:endParaRPr>
                    </a:p>
                  </a:txBody>
                  <a:tcPr marL="37821" marR="37821"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pPr algn="l">
                        <a:lnSpc>
                          <a:spcPct val="115000"/>
                        </a:lnSpc>
                        <a:spcAft>
                          <a:spcPts val="0"/>
                        </a:spcAft>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a:tc>
              </a:tr>
              <a:tr h="316732">
                <a:tc rowSpan="3" gridSpan="2">
                  <a:txBody>
                    <a:bodyPr/>
                    <a:lstStyle/>
                    <a:p>
                      <a:pPr marL="71755" marR="71755" algn="ctr">
                        <a:lnSpc>
                          <a:spcPct val="115000"/>
                        </a:lnSpc>
                        <a:spcAft>
                          <a:spcPts val="0"/>
                        </a:spcAft>
                      </a:pPr>
                      <a:r>
                        <a:rPr lang="fr-FR" sz="1200" dirty="0">
                          <a:effectLst/>
                        </a:rPr>
                        <a:t>Contenance et volume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vert="vert270" anchor="ctr">
                    <a:solidFill>
                      <a:srgbClr val="FFC000"/>
                    </a:solidFill>
                  </a:tcPr>
                </a:tc>
                <a:tc rowSpan="3" hMerge="1">
                  <a:txBody>
                    <a:bodyPr/>
                    <a:lstStyle/>
                    <a:p>
                      <a:endParaRPr lang="fr-FR"/>
                    </a:p>
                  </a:txBody>
                  <a:tcPr/>
                </a:tc>
                <a:tc gridSpan="5">
                  <a:txBody>
                    <a:bodyPr/>
                    <a:lstStyle/>
                    <a:p>
                      <a:pPr algn="l">
                        <a:lnSpc>
                          <a:spcPct val="115000"/>
                        </a:lnSpc>
                        <a:spcAft>
                          <a:spcPts val="0"/>
                        </a:spcAft>
                      </a:pPr>
                      <a:r>
                        <a:rPr lang="fr-FR" sz="1100" dirty="0">
                          <a:effectLst/>
                        </a:rPr>
                        <a:t>Notion de volume vue comme une contenance - Comparer des contenances sans les mesurer - Mesurer la contenance d’un récipient par un dénombrement d’unités - Utiliser les unités usuelles (L, </a:t>
                      </a:r>
                      <a:r>
                        <a:rPr lang="fr-FR" sz="1100" dirty="0" err="1">
                          <a:effectLst/>
                        </a:rPr>
                        <a:t>dL</a:t>
                      </a:r>
                      <a:r>
                        <a:rPr lang="fr-FR" sz="1100" dirty="0">
                          <a:effectLst/>
                        </a:rPr>
                        <a:t>, </a:t>
                      </a:r>
                      <a:r>
                        <a:rPr lang="fr-FR" sz="1100" dirty="0" err="1">
                          <a:effectLst/>
                        </a:rPr>
                        <a:t>cL</a:t>
                      </a:r>
                      <a:r>
                        <a:rPr lang="fr-FR" sz="1100" dirty="0">
                          <a:effectLst/>
                        </a:rPr>
                        <a:t>, </a:t>
                      </a:r>
                      <a:r>
                        <a:rPr lang="fr-FR" sz="1100" dirty="0" err="1">
                          <a:effectLst/>
                        </a:rPr>
                        <a:t>mL</a:t>
                      </a:r>
                      <a:r>
                        <a:rPr lang="fr-FR" sz="1100" dirty="0">
                          <a:effectLst/>
                        </a:rPr>
                        <a:t>) et leurs relations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a:solidFill>
                      <a:schemeClr val="bg2"/>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668882">
                <a:tc gridSpan="2" vMerge="1">
                  <a:txBody>
                    <a:bodyPr/>
                    <a:lstStyle/>
                    <a:p>
                      <a:endParaRPr lang="fr-FR"/>
                    </a:p>
                  </a:txBody>
                  <a:tcPr/>
                </a:tc>
                <a:tc hMerge="1" vMerge="1">
                  <a:txBody>
                    <a:bodyPr/>
                    <a:lstStyle/>
                    <a:p>
                      <a:endParaRPr lang="fr-FR"/>
                    </a:p>
                  </a:txBody>
                  <a:tcPr/>
                </a:tc>
                <a:tc gridSpan="4">
                  <a:txBody>
                    <a:bodyPr/>
                    <a:lstStyle/>
                    <a:p>
                      <a:pPr algn="l">
                        <a:lnSpc>
                          <a:spcPct val="115000"/>
                        </a:lnSpc>
                        <a:spcAft>
                          <a:spcPts val="0"/>
                        </a:spcAft>
                      </a:pPr>
                      <a:r>
                        <a:rPr lang="fr-FR" sz="1100" dirty="0">
                          <a:effectLst/>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a:lnSpc>
                          <a:spcPct val="115000"/>
                        </a:lnSpc>
                        <a:spcAft>
                          <a:spcPts val="0"/>
                        </a:spcAft>
                      </a:pPr>
                      <a:r>
                        <a:rPr lang="fr-FR" sz="1100" dirty="0">
                          <a:effectLst/>
                        </a:rPr>
                        <a:t>Déterminer le volume d’un pavé droit</a:t>
                      </a:r>
                    </a:p>
                    <a:p>
                      <a:pPr algn="l">
                        <a:lnSpc>
                          <a:spcPct val="115000"/>
                        </a:lnSpc>
                        <a:spcAft>
                          <a:spcPts val="0"/>
                        </a:spcAft>
                      </a:pPr>
                      <a:r>
                        <a:rPr lang="fr-FR" sz="1100" dirty="0">
                          <a:effectLst/>
                        </a:rPr>
                        <a:t>Relier les unités de volume et de contenance (1L=1décimètre cube; 1000L= 1 mètre cube</a:t>
                      </a:r>
                      <a:r>
                        <a:rPr lang="fr-FR" sz="1100" dirty="0" smtClean="0">
                          <a:effectLst/>
                        </a:rPr>
                        <a:t>)</a:t>
                      </a:r>
                      <a:endParaRPr lang="fr-FR" sz="1100" dirty="0">
                        <a:effectLst/>
                      </a:endParaRPr>
                    </a:p>
                  </a:txBody>
                  <a:tcPr marL="37821" marR="37821" marT="0" marB="0">
                    <a:solidFill>
                      <a:schemeClr val="bg2"/>
                    </a:solidFill>
                  </a:tcPr>
                </a:tc>
              </a:tr>
              <a:tr h="68446">
                <a:tc gridSpan="2" vMerge="1">
                  <a:txBody>
                    <a:bodyPr/>
                    <a:lstStyle/>
                    <a:p>
                      <a:endParaRPr lang="fr-FR"/>
                    </a:p>
                  </a:txBody>
                  <a:tcPr/>
                </a:tc>
                <a:tc hMerge="1" vMerge="1">
                  <a:txBody>
                    <a:bodyPr/>
                    <a:lstStyle/>
                    <a:p>
                      <a:endParaRPr lang="fr-FR"/>
                    </a:p>
                  </a:txBody>
                  <a:tcPr/>
                </a:tc>
                <a:tc gridSpan="5">
                  <a:txBody>
                    <a:bodyPr/>
                    <a:lstStyle/>
                    <a:p>
                      <a:pPr algn="l">
                        <a:lnSpc>
                          <a:spcPct val="115000"/>
                        </a:lnSpc>
                        <a:spcAft>
                          <a:spcPts val="0"/>
                        </a:spcAft>
                      </a:pPr>
                      <a:r>
                        <a:rPr lang="fr-FR" sz="200" dirty="0">
                          <a:effectLst/>
                        </a:rPr>
                        <a:t> </a:t>
                      </a:r>
                      <a:r>
                        <a:rPr lang="fr-FR" sz="200" dirty="0" err="1" smtClean="0">
                          <a:effectLst/>
                          <a:latin typeface="Calibri" panose="020F0502020204030204" pitchFamily="34" charset="0"/>
                          <a:cs typeface="Times New Roman" panose="02020603050405020304" pitchFamily="18" charset="0"/>
                        </a:rPr>
                        <a:t>ff</a:t>
                      </a:r>
                      <a:endParaRPr lang="fr-FR" sz="2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pPr algn="l">
                        <a:lnSpc>
                          <a:spcPct val="115000"/>
                        </a:lnSpc>
                        <a:spcAft>
                          <a:spcPts val="0"/>
                        </a:spcAft>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a:tc>
              </a:tr>
              <a:tr h="316732">
                <a:tc rowSpan="3" gridSpan="2">
                  <a:txBody>
                    <a:bodyPr/>
                    <a:lstStyle/>
                    <a:p>
                      <a:pPr marL="71755" marR="71755" algn="ctr">
                        <a:lnSpc>
                          <a:spcPct val="115000"/>
                        </a:lnSpc>
                        <a:spcAft>
                          <a:spcPts val="0"/>
                        </a:spcAft>
                      </a:pPr>
                      <a:r>
                        <a:rPr lang="fr-FR" sz="1200" dirty="0">
                          <a:effectLst/>
                        </a:rPr>
                        <a:t>Angle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vert="vert270" anchor="ctr">
                    <a:solidFill>
                      <a:srgbClr val="FFC000"/>
                    </a:solidFill>
                  </a:tcPr>
                </a:tc>
                <a:tc rowSpan="3" hMerge="1">
                  <a:txBody>
                    <a:bodyPr/>
                    <a:lstStyle/>
                    <a:p>
                      <a:endParaRPr lang="fr-FR"/>
                    </a:p>
                  </a:txBody>
                  <a:tcPr/>
                </a:tc>
                <a:tc gridSpan="5">
                  <a:txBody>
                    <a:bodyPr/>
                    <a:lstStyle/>
                    <a:p>
                      <a:pPr algn="l">
                        <a:lnSpc>
                          <a:spcPct val="115000"/>
                        </a:lnSpc>
                        <a:spcAft>
                          <a:spcPts val="1000"/>
                        </a:spcAft>
                      </a:pPr>
                      <a:r>
                        <a:rPr lang="fr-FR" sz="1100" dirty="0">
                          <a:effectLst/>
                        </a:rPr>
                        <a:t>Estimer et vérifier en utilisant l’équerre si nécessaire, qu’un angle est droit, aigu ou obtus - Comparer les angles d’une figure - Reproduire un angle en utilisant un gabarit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a:solidFill>
                      <a:schemeClr val="bg2"/>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316732">
                <a:tc gridSpan="2" vMerge="1">
                  <a:txBody>
                    <a:bodyPr/>
                    <a:lstStyle/>
                    <a:p>
                      <a:endParaRPr lang="fr-FR"/>
                    </a:p>
                  </a:txBody>
                  <a:tcPr/>
                </a:tc>
                <a:tc hMerge="1" vMerge="1">
                  <a:txBody>
                    <a:bodyPr/>
                    <a:lstStyle/>
                    <a:p>
                      <a:endParaRPr lang="fr-FR"/>
                    </a:p>
                  </a:txBody>
                  <a:tcPr/>
                </a:tc>
                <a:tc gridSpan="3">
                  <a:txBody>
                    <a:bodyPr/>
                    <a:lstStyle/>
                    <a:p>
                      <a:pPr algn="l">
                        <a:lnSpc>
                          <a:spcPct val="115000"/>
                        </a:lnSpc>
                        <a:spcAft>
                          <a:spcPts val="0"/>
                        </a:spcAft>
                      </a:pPr>
                      <a:r>
                        <a:rPr lang="fr-FR" sz="1100" dirty="0">
                          <a:effectLst/>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fr-FR" sz="1100" dirty="0">
                          <a:effectLst/>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a:tc>
                <a:tc hMerge="1">
                  <a:txBody>
                    <a:bodyPr/>
                    <a:lstStyle/>
                    <a:p>
                      <a:endParaRPr lang="fr-FR"/>
                    </a:p>
                  </a:txBody>
                  <a:tcPr/>
                </a:tc>
                <a:tc hMerge="1">
                  <a:txBody>
                    <a:bodyPr/>
                    <a:lstStyle/>
                    <a:p>
                      <a:pPr algn="l">
                        <a:lnSpc>
                          <a:spcPct val="115000"/>
                        </a:lnSpc>
                        <a:spcAft>
                          <a:spcPts val="0"/>
                        </a:spcAft>
                      </a:pP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a:tc>
                <a:tc gridSpan="2">
                  <a:txBody>
                    <a:bodyPr/>
                    <a:lstStyle/>
                    <a:p>
                      <a:pPr algn="l">
                        <a:lnSpc>
                          <a:spcPct val="115000"/>
                        </a:lnSpc>
                        <a:spcAft>
                          <a:spcPts val="0"/>
                        </a:spcAft>
                      </a:pPr>
                      <a:r>
                        <a:rPr lang="fr-FR" sz="1100" dirty="0">
                          <a:effectLst/>
                        </a:rPr>
                        <a:t>Introduire une unité de mesure des angles d’une figure - Utiliser un outil de mesure d’angle (le rapporteur)</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a:solidFill>
                      <a:schemeClr val="bg2"/>
                    </a:solidFill>
                  </a:tcPr>
                </a:tc>
                <a:tc hMerge="1">
                  <a:txBody>
                    <a:bodyPr/>
                    <a:lstStyle/>
                    <a:p>
                      <a:endParaRPr lang="fr-FR"/>
                    </a:p>
                  </a:txBody>
                  <a:tcPr/>
                </a:tc>
              </a:tr>
              <a:tr h="37834">
                <a:tc gridSpan="2" vMerge="1">
                  <a:txBody>
                    <a:bodyPr/>
                    <a:lstStyle/>
                    <a:p>
                      <a:endParaRPr lang="fr-FR"/>
                    </a:p>
                  </a:txBody>
                  <a:tcPr/>
                </a:tc>
                <a:tc hMerge="1" vMerge="1">
                  <a:txBody>
                    <a:bodyPr/>
                    <a:lstStyle/>
                    <a:p>
                      <a:endParaRPr lang="fr-FR"/>
                    </a:p>
                  </a:txBody>
                  <a:tcPr/>
                </a:tc>
                <a:tc gridSpan="2">
                  <a:txBody>
                    <a:bodyPr/>
                    <a:lstStyle/>
                    <a:p>
                      <a:pPr algn="l">
                        <a:lnSpc>
                          <a:spcPct val="115000"/>
                        </a:lnSpc>
                        <a:spcAft>
                          <a:spcPts val="0"/>
                        </a:spcAft>
                      </a:pPr>
                      <a:r>
                        <a:rPr lang="fr-FR" sz="100">
                          <a:effectLst/>
                        </a:rPr>
                        <a:t> </a:t>
                      </a:r>
                      <a:endParaRPr lang="fr-FR" sz="60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a:tc>
                <a:tc hMerge="1">
                  <a:txBody>
                    <a:bodyPr/>
                    <a:lstStyle/>
                    <a:p>
                      <a:endParaRPr lang="fr-FR"/>
                    </a:p>
                  </a:txBody>
                  <a:tcPr/>
                </a:tc>
                <a:tc gridSpan="3">
                  <a:txBody>
                    <a:bodyPr/>
                    <a:lstStyle/>
                    <a:p>
                      <a:pPr algn="l">
                        <a:lnSpc>
                          <a:spcPct val="115000"/>
                        </a:lnSpc>
                        <a:spcAft>
                          <a:spcPts val="0"/>
                        </a:spcAft>
                      </a:pPr>
                      <a:r>
                        <a:rPr lang="fr-FR" sz="100" dirty="0">
                          <a:effectLst/>
                        </a:rPr>
                        <a:t> </a:t>
                      </a:r>
                      <a:endParaRPr lang="fr-FR"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7821" marR="37821" marT="0" marB="0"/>
                </a:tc>
                <a:tc hMerge="1">
                  <a:txBody>
                    <a:bodyPr/>
                    <a:lstStyle/>
                    <a:p>
                      <a:endParaRPr lang="fr-FR"/>
                    </a:p>
                  </a:txBody>
                  <a:tcPr/>
                </a:tc>
                <a:tc hMerge="1">
                  <a:txBody>
                    <a:bodyPr/>
                    <a:lstStyle/>
                    <a:p>
                      <a:endParaRPr lang="fr-FR"/>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1"/>
          <p:cNvSpPr>
            <a:spLocks noGrp="1"/>
          </p:cNvSpPr>
          <p:nvPr>
            <p:ph type="title"/>
          </p:nvPr>
        </p:nvSpPr>
        <p:spPr>
          <a:xfrm>
            <a:off x="468313" y="2708275"/>
            <a:ext cx="8229600" cy="1143000"/>
          </a:xfrm>
        </p:spPr>
        <p:txBody>
          <a:bodyPr/>
          <a:lstStyle/>
          <a:p>
            <a:pPr eaLnBrk="1" hangingPunct="1"/>
            <a:r>
              <a:rPr lang="fr-FR" smtClean="0"/>
              <a:t>Espace et géométrie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p:txBody>
          <a:bodyPr/>
          <a:lstStyle/>
          <a:p>
            <a:pPr eaLnBrk="1" hangingPunct="1"/>
            <a:r>
              <a:rPr lang="fr-FR" smtClean="0"/>
              <a:t>Espace et géométrie C2</a:t>
            </a:r>
          </a:p>
        </p:txBody>
      </p:sp>
      <p:sp>
        <p:nvSpPr>
          <p:cNvPr id="3" name="Espace réservé du contenu 2"/>
          <p:cNvSpPr>
            <a:spLocks noGrp="1"/>
          </p:cNvSpPr>
          <p:nvPr>
            <p:ph idx="1"/>
          </p:nvPr>
        </p:nvSpPr>
        <p:spPr>
          <a:xfrm>
            <a:off x="457200" y="1600200"/>
            <a:ext cx="8229600" cy="5141913"/>
          </a:xfrm>
        </p:spPr>
        <p:txBody>
          <a:bodyPr rtlCol="0">
            <a:normAutofit/>
          </a:bodyPr>
          <a:lstStyle/>
          <a:p>
            <a:pPr eaLnBrk="1" fontAlgn="auto" hangingPunct="1">
              <a:spcAft>
                <a:spcPts val="0"/>
              </a:spcAft>
              <a:buFont typeface="Wingdings"/>
              <a:buChar char="è"/>
              <a:defRPr/>
            </a:pPr>
            <a:r>
              <a:rPr lang="fr-FR" dirty="0" smtClean="0"/>
              <a:t>Se repérer et se déplacer dans l’espace en lien avec Questionner le monde et l’EPS</a:t>
            </a:r>
            <a:r>
              <a:rPr lang="fr-FR" sz="2200" dirty="0" smtClean="0">
                <a:solidFill>
                  <a:schemeClr val="bg1">
                    <a:lumMod val="50000"/>
                  </a:schemeClr>
                </a:solidFill>
              </a:rPr>
              <a:t>	</a:t>
            </a:r>
          </a:p>
          <a:p>
            <a:pPr eaLnBrk="1" fontAlgn="auto" hangingPunct="1">
              <a:spcAft>
                <a:spcPts val="0"/>
              </a:spcAft>
              <a:buFont typeface="Wingdings"/>
              <a:buChar char="è"/>
              <a:defRPr/>
            </a:pPr>
            <a:r>
              <a:rPr lang="fr-FR" dirty="0" smtClean="0"/>
              <a:t>Mise en lien du réel avec des représentations géométriques</a:t>
            </a:r>
            <a:endParaRPr lang="fr-FR" dirty="0" smtClean="0">
              <a:sym typeface="Wingdings" pitchFamily="2" charset="2"/>
            </a:endParaRPr>
          </a:p>
          <a:p>
            <a:pPr eaLnBrk="1" fontAlgn="auto" hangingPunct="1">
              <a:spcAft>
                <a:spcPts val="0"/>
              </a:spcAft>
              <a:buFont typeface="Wingdings"/>
              <a:buChar char="è"/>
              <a:defRPr/>
            </a:pPr>
            <a:r>
              <a:rPr lang="fr-FR" dirty="0">
                <a:sym typeface="Wingdings" pitchFamily="2" charset="2"/>
              </a:rPr>
              <a:t>La résolution de </a:t>
            </a:r>
            <a:r>
              <a:rPr lang="fr-FR" dirty="0" smtClean="0">
                <a:sym typeface="Wingdings" pitchFamily="2" charset="2"/>
              </a:rPr>
              <a:t>problèmes</a:t>
            </a:r>
          </a:p>
          <a:p>
            <a:pPr marL="0" indent="0" eaLnBrk="1" fontAlgn="auto" hangingPunct="1">
              <a:spcAft>
                <a:spcPts val="0"/>
              </a:spcAft>
              <a:buFont typeface="Arial" pitchFamily="34" charset="0"/>
              <a:buNone/>
              <a:defRPr/>
            </a:pPr>
            <a:r>
              <a:rPr lang="fr-FR" sz="2200" dirty="0">
                <a:solidFill>
                  <a:schemeClr val="bg1">
                    <a:lumMod val="50000"/>
                  </a:schemeClr>
                </a:solidFill>
                <a:sym typeface="Wingdings" pitchFamily="2" charset="2"/>
              </a:rPr>
              <a:t>- Outils et supports variés</a:t>
            </a:r>
          </a:p>
          <a:p>
            <a:pPr marL="0" indent="0" eaLnBrk="1" fontAlgn="auto" hangingPunct="1">
              <a:spcAft>
                <a:spcPts val="0"/>
              </a:spcAft>
              <a:buFont typeface="Arial" pitchFamily="34" charset="0"/>
              <a:buNone/>
              <a:defRPr/>
            </a:pPr>
            <a:r>
              <a:rPr lang="fr-FR" sz="2200" dirty="0">
                <a:solidFill>
                  <a:schemeClr val="bg1">
                    <a:lumMod val="50000"/>
                  </a:schemeClr>
                </a:solidFill>
                <a:sym typeface="Wingdings" pitchFamily="2" charset="2"/>
              </a:rPr>
              <a:t>- En appui sur les grandeurs géométriques et leur </a:t>
            </a:r>
            <a:r>
              <a:rPr lang="fr-FR" sz="2200" dirty="0" smtClean="0">
                <a:solidFill>
                  <a:schemeClr val="bg1">
                    <a:lumMod val="50000"/>
                  </a:schemeClr>
                </a:solidFill>
                <a:sym typeface="Wingdings" pitchFamily="2" charset="2"/>
              </a:rPr>
              <a:t>mesure</a:t>
            </a:r>
            <a:endParaRPr lang="fr-FR" sz="2200" dirty="0" smtClean="0">
              <a:sym typeface="Wingdings" pitchFamily="2" charset="2"/>
            </a:endParaRPr>
          </a:p>
          <a:p>
            <a:pPr eaLnBrk="1" fontAlgn="auto" hangingPunct="1">
              <a:spcAft>
                <a:spcPts val="0"/>
              </a:spcAft>
              <a:buFont typeface="Wingdings"/>
              <a:buChar char="è"/>
              <a:defRPr/>
            </a:pPr>
            <a:r>
              <a:rPr lang="fr-FR" dirty="0" smtClean="0">
                <a:sym typeface="Wingdings" pitchFamily="2" charset="2"/>
              </a:rPr>
              <a:t>Reproduction de figures</a:t>
            </a:r>
          </a:p>
          <a:p>
            <a:pPr marL="0" indent="0" eaLnBrk="1" fontAlgn="auto" hangingPunct="1">
              <a:spcAft>
                <a:spcPts val="0"/>
              </a:spcAft>
              <a:buFont typeface="Arial" pitchFamily="34" charset="0"/>
              <a:buNone/>
              <a:defRPr/>
            </a:pPr>
            <a:r>
              <a:rPr lang="fr-FR" sz="2400" dirty="0">
                <a:solidFill>
                  <a:schemeClr val="bg1">
                    <a:lumMod val="50000"/>
                  </a:schemeClr>
                </a:solidFill>
                <a:sym typeface="Wingdings" pitchFamily="2" charset="2"/>
              </a:rPr>
              <a:t>- Pour construire les concepts géométriques (point, droite, …)</a:t>
            </a:r>
          </a:p>
          <a:p>
            <a:pPr marL="0" indent="0" eaLnBrk="1" fontAlgn="auto" hangingPunct="1">
              <a:spcAft>
                <a:spcPts val="0"/>
              </a:spcAft>
              <a:buFont typeface="Arial" pitchFamily="34" charset="0"/>
              <a:buNone/>
              <a:defRPr/>
            </a:pPr>
            <a:endParaRPr lang="fr-FR" dirty="0">
              <a:sym typeface="Wingdings" pitchFamily="2"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22225" y="0"/>
          <a:ext cx="9122247" cy="7027528"/>
        </p:xfrm>
        <a:graphic>
          <a:graphicData uri="http://schemas.openxmlformats.org/drawingml/2006/table">
            <a:tbl>
              <a:tblPr>
                <a:tableStyleId>{5940675A-B579-460E-94D1-54222C63F5DA}</a:tableStyleId>
              </a:tblPr>
              <a:tblGrid>
                <a:gridCol w="3026197"/>
                <a:gridCol w="1380033"/>
                <a:gridCol w="1891394"/>
                <a:gridCol w="2824623"/>
              </a:tblGrid>
              <a:tr h="260648">
                <a:tc>
                  <a:txBody>
                    <a:bodyPr/>
                    <a:lstStyle/>
                    <a:p>
                      <a:pPr algn="ctr">
                        <a:lnSpc>
                          <a:spcPct val="115000"/>
                        </a:lnSpc>
                        <a:spcAft>
                          <a:spcPts val="0"/>
                        </a:spcAft>
                      </a:pPr>
                      <a:r>
                        <a:rPr lang="fr-FR" sz="1600" b="1" dirty="0">
                          <a:effectLst/>
                        </a:rPr>
                        <a:t>CP</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7916" marR="47916" marT="0" marB="0"/>
                </a:tc>
                <a:tc gridSpan="2">
                  <a:txBody>
                    <a:bodyPr/>
                    <a:lstStyle/>
                    <a:p>
                      <a:pPr algn="ctr">
                        <a:lnSpc>
                          <a:spcPct val="115000"/>
                        </a:lnSpc>
                        <a:spcAft>
                          <a:spcPts val="0"/>
                        </a:spcAft>
                      </a:pPr>
                      <a:r>
                        <a:rPr lang="fr-FR" sz="1600" b="1" dirty="0">
                          <a:effectLst/>
                        </a:rPr>
                        <a:t>CE1</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7916" marR="47916" marT="0" marB="0"/>
                </a:tc>
                <a:tc hMerge="1">
                  <a:txBody>
                    <a:bodyPr/>
                    <a:lstStyle/>
                    <a:p>
                      <a:endParaRPr lang="fr-FR"/>
                    </a:p>
                  </a:txBody>
                  <a:tcPr/>
                </a:tc>
                <a:tc>
                  <a:txBody>
                    <a:bodyPr/>
                    <a:lstStyle/>
                    <a:p>
                      <a:pPr algn="ctr">
                        <a:lnSpc>
                          <a:spcPct val="115000"/>
                        </a:lnSpc>
                        <a:spcAft>
                          <a:spcPts val="0"/>
                        </a:spcAft>
                      </a:pPr>
                      <a:r>
                        <a:rPr lang="fr-FR" sz="1600" b="1" dirty="0">
                          <a:effectLst/>
                        </a:rPr>
                        <a:t>CE2</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7916" marR="47916" marT="0" marB="0"/>
                </a:tc>
              </a:tr>
              <a:tr h="202299">
                <a:tc gridSpan="4">
                  <a:txBody>
                    <a:bodyPr/>
                    <a:lstStyle/>
                    <a:p>
                      <a:pPr algn="ctr">
                        <a:lnSpc>
                          <a:spcPct val="115000"/>
                        </a:lnSpc>
                        <a:spcAft>
                          <a:spcPts val="0"/>
                        </a:spcAft>
                      </a:pPr>
                      <a:r>
                        <a:rPr lang="fr-FR" sz="1400" b="1" dirty="0">
                          <a:effectLst/>
                        </a:rPr>
                        <a:t>(Se) repérer et (se) déplacer en utilisant des repères </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7916" marR="47916" marT="0" marB="0">
                    <a:solidFill>
                      <a:srgbClr val="FFC000"/>
                    </a:solidFill>
                  </a:tcPr>
                </a:tc>
                <a:tc hMerge="1">
                  <a:txBody>
                    <a:bodyPr/>
                    <a:lstStyle/>
                    <a:p>
                      <a:endParaRPr lang="fr-FR"/>
                    </a:p>
                  </a:txBody>
                  <a:tcPr/>
                </a:tc>
                <a:tc hMerge="1">
                  <a:txBody>
                    <a:bodyPr/>
                    <a:lstStyle/>
                    <a:p>
                      <a:endParaRPr lang="fr-FR"/>
                    </a:p>
                  </a:txBody>
                  <a:tcPr/>
                </a:tc>
                <a:tc hMerge="1">
                  <a:txBody>
                    <a:bodyPr/>
                    <a:lstStyle/>
                    <a:p>
                      <a:endParaRPr lang="fr-FR"/>
                    </a:p>
                  </a:txBody>
                  <a:tcPr/>
                </a:tc>
              </a:tr>
              <a:tr h="445773">
                <a:tc>
                  <a:txBody>
                    <a:bodyPr/>
                    <a:lstStyle/>
                    <a:p>
                      <a:pPr algn="ctr">
                        <a:lnSpc>
                          <a:spcPct val="115000"/>
                        </a:lnSpc>
                        <a:spcAft>
                          <a:spcPts val="0"/>
                        </a:spcAft>
                      </a:pPr>
                      <a:r>
                        <a:rPr lang="fr-FR" sz="1400" dirty="0">
                          <a:effectLst/>
                        </a:rPr>
                        <a:t>dans la classe ou dans l'école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7916" marR="47916" marT="0" marB="0">
                    <a:solidFill>
                      <a:schemeClr val="bg2"/>
                    </a:solidFill>
                  </a:tcPr>
                </a:tc>
                <a:tc gridSpan="2">
                  <a:txBody>
                    <a:bodyPr/>
                    <a:lstStyle/>
                    <a:p>
                      <a:pPr algn="ctr">
                        <a:lnSpc>
                          <a:spcPct val="115000"/>
                        </a:lnSpc>
                        <a:spcAft>
                          <a:spcPts val="0"/>
                        </a:spcAft>
                      </a:pPr>
                      <a:r>
                        <a:rPr lang="fr-FR" sz="1400" dirty="0">
                          <a:effectLst/>
                        </a:rPr>
                        <a:t>dans le quartier</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7916" marR="47916" marT="0" marB="0">
                    <a:solidFill>
                      <a:schemeClr val="bg2"/>
                    </a:solidFill>
                  </a:tcPr>
                </a:tc>
                <a:tc hMerge="1">
                  <a:txBody>
                    <a:bodyPr/>
                    <a:lstStyle/>
                    <a:p>
                      <a:endParaRPr lang="fr-F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dirty="0" smtClean="0">
                          <a:effectLst/>
                        </a:rPr>
                        <a:t>dans un quartier étendu ou le village ou le vécu lors de sorties</a:t>
                      </a:r>
                      <a:endParaRPr lang="fr-FR" sz="14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3888" marR="63888" marT="31944" marB="31944">
                    <a:solidFill>
                      <a:schemeClr val="bg2"/>
                    </a:solidFill>
                  </a:tcPr>
                </a:tc>
              </a:tr>
              <a:tr h="134948">
                <a:tc gridSpan="4">
                  <a:txBody>
                    <a:bodyPr/>
                    <a:lstStyle/>
                    <a:p>
                      <a:pPr marL="457200" algn="ctr">
                        <a:lnSpc>
                          <a:spcPct val="120000"/>
                        </a:lnSpc>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7916" marR="47916" marT="0" marB="0"/>
                </a:tc>
                <a:tc hMerge="1">
                  <a:txBody>
                    <a:bodyPr/>
                    <a:lstStyle/>
                    <a:p>
                      <a:endParaRPr lang="fr-FR"/>
                    </a:p>
                  </a:txBody>
                  <a:tcPr/>
                </a:tc>
                <a:tc hMerge="1">
                  <a:txBody>
                    <a:bodyPr/>
                    <a:lstStyle/>
                    <a:p>
                      <a:endParaRPr lang="fr-FR"/>
                    </a:p>
                  </a:txBody>
                  <a:tcPr/>
                </a:tc>
                <a:tc hMerge="1">
                  <a:txBody>
                    <a:bodyPr/>
                    <a:lstStyle/>
                    <a:p>
                      <a:endParaRPr lang="fr-FR"/>
                    </a:p>
                  </a:txBody>
                  <a:tcPr/>
                </a:tc>
              </a:tr>
              <a:tr h="257472">
                <a:tc gridSpan="4">
                  <a:txBody>
                    <a:bodyPr/>
                    <a:lstStyle/>
                    <a:p>
                      <a:pPr>
                        <a:lnSpc>
                          <a:spcPct val="115000"/>
                        </a:lnSpc>
                        <a:spcAft>
                          <a:spcPts val="0"/>
                        </a:spcAft>
                      </a:pPr>
                      <a:r>
                        <a:rPr lang="fr-FR" sz="1400" dirty="0">
                          <a:effectLst/>
                        </a:rPr>
                        <a:t>Déplacements sur quadrillages.</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7916" marR="47916" marT="0" marB="0">
                    <a:lnB w="12700" cap="flat" cmpd="sng" algn="ctr">
                      <a:solidFill>
                        <a:schemeClr val="tx1"/>
                      </a:solidFill>
                      <a:prstDash val="solid"/>
                      <a:round/>
                      <a:headEnd type="none" w="med" len="med"/>
                      <a:tailEnd type="none" w="med" len="med"/>
                    </a:lnB>
                    <a:solidFill>
                      <a:schemeClr val="bg2"/>
                    </a:solidFill>
                  </a:tcPr>
                </a:tc>
                <a:tc hMerge="1">
                  <a:txBody>
                    <a:bodyPr/>
                    <a:lstStyle/>
                    <a:p>
                      <a:endParaRPr lang="fr-FR"/>
                    </a:p>
                  </a:txBody>
                  <a:tcPr/>
                </a:tc>
                <a:tc hMerge="1">
                  <a:txBody>
                    <a:bodyPr/>
                    <a:lstStyle/>
                    <a:p>
                      <a:endParaRPr lang="fr-FR"/>
                    </a:p>
                  </a:txBody>
                  <a:tcPr/>
                </a:tc>
                <a:tc hMerge="1">
                  <a:txBody>
                    <a:bodyPr/>
                    <a:lstStyle/>
                    <a:p>
                      <a:endParaRPr lang="fr-FR"/>
                    </a:p>
                  </a:txBody>
                  <a:tcPr/>
                </a:tc>
              </a:tr>
              <a:tr h="294187">
                <a:tc gridSpan="2">
                  <a:txBody>
                    <a:bodyPr/>
                    <a:lstStyle/>
                    <a:p>
                      <a:pPr algn="ctr">
                        <a:lnSpc>
                          <a:spcPct val="115000"/>
                        </a:lnSpc>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7916" marR="479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fr-FR"/>
                    </a:p>
                  </a:txBody>
                  <a:tcPr/>
                </a:tc>
                <a:tc gridSpan="2">
                  <a:txBody>
                    <a:bodyPr/>
                    <a:lstStyle/>
                    <a:p>
                      <a:pPr>
                        <a:lnSpc>
                          <a:spcPct val="115000"/>
                        </a:lnSpc>
                        <a:spcAft>
                          <a:spcPts val="0"/>
                        </a:spcAft>
                      </a:pPr>
                      <a:r>
                        <a:rPr lang="fr-FR" sz="1400" dirty="0">
                          <a:effectLst/>
                        </a:rPr>
                        <a:t>Déplacements à l'aide d'un logiciel de programmation adapté.</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7916" marR="47916" marT="0" marB="0">
                    <a:lnL w="12700" cap="flat" cmpd="sng" algn="ctr">
                      <a:solidFill>
                        <a:schemeClr val="tx1"/>
                      </a:solidFill>
                      <a:prstDash val="solid"/>
                      <a:round/>
                      <a:headEnd type="none" w="med" len="med"/>
                      <a:tailEnd type="none" w="med" len="med"/>
                    </a:lnL>
                    <a:solidFill>
                      <a:schemeClr val="bg2"/>
                    </a:solidFill>
                  </a:tcPr>
                </a:tc>
                <a:tc hMerge="1">
                  <a:txBody>
                    <a:bodyPr/>
                    <a:lstStyle/>
                    <a:p>
                      <a:pPr>
                        <a:lnSpc>
                          <a:spcPct val="115000"/>
                        </a:lnSpc>
                        <a:spcAft>
                          <a:spcPts val="0"/>
                        </a:spcAft>
                      </a:pP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7916" marR="47916" marT="0" marB="0">
                    <a:solidFill>
                      <a:schemeClr val="bg2"/>
                    </a:solidFill>
                  </a:tcPr>
                </a:tc>
              </a:tr>
              <a:tr h="408146">
                <a:tc gridSpan="3">
                  <a:txBody>
                    <a:bodyPr/>
                    <a:lstStyle/>
                    <a:p>
                      <a:pPr>
                        <a:lnSpc>
                          <a:spcPct val="115000"/>
                        </a:lnSpc>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7916" marR="47916" marT="0" marB="0">
                    <a:lnT w="12700" cmpd="sng">
                      <a:noFill/>
                    </a:lnT>
                  </a:tcPr>
                </a:tc>
                <a:tc hMerge="1">
                  <a:txBody>
                    <a:bodyPr/>
                    <a:lstStyle/>
                    <a:p>
                      <a:endParaRPr lang="fr-FR"/>
                    </a:p>
                  </a:txBody>
                  <a:tcPr/>
                </a:tc>
                <a:tc hMerge="1">
                  <a:txBody>
                    <a:bodyPr/>
                    <a:lstStyle/>
                    <a:p>
                      <a:endParaRPr lang="fr-FR"/>
                    </a:p>
                  </a:txBody>
                  <a:tcPr/>
                </a:tc>
                <a:tc>
                  <a:txBody>
                    <a:bodyPr/>
                    <a:lstStyle/>
                    <a:p>
                      <a:pPr algn="ctr">
                        <a:lnSpc>
                          <a:spcPct val="115000"/>
                        </a:lnSpc>
                        <a:spcAft>
                          <a:spcPts val="0"/>
                        </a:spcAft>
                      </a:pPr>
                      <a:r>
                        <a:rPr lang="fr-FR" sz="1400" dirty="0">
                          <a:effectLst/>
                        </a:rPr>
                        <a:t>compréhension, et production d'algorithmes simples</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7916" marR="47916" marT="0" marB="0">
                    <a:solidFill>
                      <a:schemeClr val="bg2"/>
                    </a:solidFill>
                  </a:tcPr>
                </a:tc>
              </a:tr>
              <a:tr h="219890">
                <a:tc gridSpan="4">
                  <a:txBody>
                    <a:bodyPr/>
                    <a:lstStyle/>
                    <a:p>
                      <a:pPr algn="ctr">
                        <a:lnSpc>
                          <a:spcPct val="115000"/>
                        </a:lnSpc>
                        <a:spcAft>
                          <a:spcPts val="1000"/>
                        </a:spcAft>
                      </a:pPr>
                      <a:r>
                        <a:rPr lang="fr-FR" sz="1400" b="1" dirty="0">
                          <a:effectLst/>
                        </a:rPr>
                        <a:t>Reconnaître, nommer, décrire, reproduire quelques solides </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7916" marR="47916" marT="0" marB="0" anchor="ctr">
                    <a:solidFill>
                      <a:srgbClr val="FFC000"/>
                    </a:solidFill>
                  </a:tcPr>
                </a:tc>
                <a:tc hMerge="1">
                  <a:txBody>
                    <a:bodyPr/>
                    <a:lstStyle/>
                    <a:p>
                      <a:endParaRPr lang="fr-FR"/>
                    </a:p>
                  </a:txBody>
                  <a:tcPr/>
                </a:tc>
                <a:tc hMerge="1">
                  <a:txBody>
                    <a:bodyPr/>
                    <a:lstStyle/>
                    <a:p>
                      <a:endParaRPr lang="fr-FR"/>
                    </a:p>
                  </a:txBody>
                  <a:tcPr/>
                </a:tc>
                <a:tc hMerge="1">
                  <a:txBody>
                    <a:bodyPr/>
                    <a:lstStyle/>
                    <a:p>
                      <a:endParaRPr lang="fr-FR"/>
                    </a:p>
                  </a:txBody>
                  <a:tcPr/>
                </a:tc>
              </a:tr>
              <a:tr h="211096">
                <a:tc gridSpan="4">
                  <a:txBody>
                    <a:bodyPr/>
                    <a:lstStyle/>
                    <a:p>
                      <a:pPr>
                        <a:lnSpc>
                          <a:spcPct val="120000"/>
                        </a:lnSpc>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7916" marR="47916" marT="0" marB="0"/>
                </a:tc>
                <a:tc hMerge="1">
                  <a:txBody>
                    <a:bodyPr/>
                    <a:lstStyle/>
                    <a:p>
                      <a:endParaRPr lang="fr-FR"/>
                    </a:p>
                  </a:txBody>
                  <a:tcPr/>
                </a:tc>
                <a:tc hMerge="1">
                  <a:txBody>
                    <a:bodyPr/>
                    <a:lstStyle/>
                    <a:p>
                      <a:endParaRPr lang="fr-FR"/>
                    </a:p>
                  </a:txBody>
                  <a:tcPr/>
                </a:tc>
                <a:tc hMerge="1">
                  <a:txBody>
                    <a:bodyPr/>
                    <a:lstStyle/>
                    <a:p>
                      <a:endParaRPr lang="fr-FR"/>
                    </a:p>
                  </a:txBody>
                  <a:tcPr/>
                </a:tc>
              </a:tr>
              <a:tr h="408847">
                <a:tc gridSpan="4">
                  <a:txBody>
                    <a:bodyPr/>
                    <a:lstStyle/>
                    <a:p>
                      <a:pPr>
                        <a:lnSpc>
                          <a:spcPct val="115000"/>
                        </a:lnSpc>
                        <a:spcAft>
                          <a:spcPts val="0"/>
                        </a:spcAft>
                      </a:pPr>
                      <a:r>
                        <a:rPr lang="fr-FR" sz="1400" dirty="0">
                          <a:effectLst/>
                        </a:rPr>
                        <a:t>les élèves observent et apprennent à reconnaître, trier et nommer des solides variés. Le vocabulaire nécessaire pour les décrire (face, sommet, arête) est progressivement exigible.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7916" marR="47916" marT="0" marB="0">
                    <a:lnB w="12700" cap="flat" cmpd="sng" algn="ctr">
                      <a:solidFill>
                        <a:schemeClr val="tx1"/>
                      </a:solidFill>
                      <a:prstDash val="solid"/>
                      <a:round/>
                      <a:headEnd type="none" w="med" len="med"/>
                      <a:tailEnd type="none" w="med" len="med"/>
                    </a:lnB>
                    <a:solidFill>
                      <a:schemeClr val="bg2"/>
                    </a:solidFill>
                  </a:tcPr>
                </a:tc>
                <a:tc hMerge="1">
                  <a:txBody>
                    <a:bodyPr/>
                    <a:lstStyle/>
                    <a:p>
                      <a:endParaRPr lang="fr-FR"/>
                    </a:p>
                  </a:txBody>
                  <a:tcPr/>
                </a:tc>
                <a:tc hMerge="1">
                  <a:txBody>
                    <a:bodyPr/>
                    <a:lstStyle/>
                    <a:p>
                      <a:endParaRPr lang="fr-FR"/>
                    </a:p>
                  </a:txBody>
                  <a:tcPr/>
                </a:tc>
                <a:tc hMerge="1">
                  <a:txBody>
                    <a:bodyPr/>
                    <a:lstStyle/>
                    <a:p>
                      <a:endParaRPr lang="fr-FR"/>
                    </a:p>
                  </a:txBody>
                  <a:tcPr/>
                </a:tc>
              </a:tr>
              <a:tr h="202299">
                <a:tc>
                  <a:txBody>
                    <a:bodyPr/>
                    <a:lstStyle/>
                    <a:p>
                      <a:pPr>
                        <a:lnSpc>
                          <a:spcPct val="115000"/>
                        </a:lnSpc>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7916" marR="479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gridSpan="3">
                  <a:txBody>
                    <a:bodyPr/>
                    <a:lstStyle/>
                    <a:p>
                      <a:pPr>
                        <a:lnSpc>
                          <a:spcPct val="115000"/>
                        </a:lnSpc>
                        <a:spcAft>
                          <a:spcPts val="0"/>
                        </a:spcAft>
                      </a:pPr>
                      <a:r>
                        <a:rPr lang="fr-FR" sz="1400" dirty="0">
                          <a:effectLst/>
                        </a:rPr>
                        <a:t>construire un cube avec des carrés ou avec des tiges que l'on peut assembler.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7916" marR="47916" marT="0" marB="0">
                    <a:lnL w="12700" cap="flat" cmpd="sng" algn="ctr">
                      <a:solidFill>
                        <a:schemeClr val="tx1"/>
                      </a:solidFill>
                      <a:prstDash val="solid"/>
                      <a:round/>
                      <a:headEnd type="none" w="med" len="med"/>
                      <a:tailEnd type="none" w="med" len="med"/>
                    </a:lnL>
                    <a:solidFill>
                      <a:schemeClr val="bg2"/>
                    </a:solidFill>
                  </a:tcPr>
                </a:tc>
                <a:tc hMerge="1">
                  <a:txBody>
                    <a:bodyPr/>
                    <a:lstStyle/>
                    <a:p>
                      <a:endParaRPr lang="fr-FR"/>
                    </a:p>
                  </a:txBody>
                  <a:tcPr/>
                </a:tc>
                <a:tc hMerge="1">
                  <a:txBody>
                    <a:bodyPr/>
                    <a:lstStyle/>
                    <a:p>
                      <a:endParaRPr lang="fr-FR"/>
                    </a:p>
                  </a:txBody>
                  <a:tcPr/>
                </a:tc>
              </a:tr>
              <a:tr h="545034">
                <a:tc gridSpan="3">
                  <a:txBody>
                    <a:bodyPr/>
                    <a:lstStyle/>
                    <a:p>
                      <a:pPr>
                        <a:lnSpc>
                          <a:spcPct val="115000"/>
                        </a:lnSpc>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7916" marR="47916" marT="0" marB="0">
                    <a:lnT w="12700" cmpd="sng">
                      <a:noFill/>
                    </a:lnT>
                  </a:tcPr>
                </a:tc>
                <a:tc hMerge="1">
                  <a:txBody>
                    <a:bodyPr/>
                    <a:lstStyle/>
                    <a:p>
                      <a:endParaRPr lang="fr-FR"/>
                    </a:p>
                  </a:txBody>
                  <a:tcPr/>
                </a:tc>
                <a:tc hMerge="1">
                  <a:txBody>
                    <a:bodyPr/>
                    <a:lstStyle/>
                    <a:p>
                      <a:endParaRPr lang="fr-FR"/>
                    </a:p>
                  </a:txBody>
                  <a:tcPr/>
                </a:tc>
                <a:tc>
                  <a:txBody>
                    <a:bodyPr/>
                    <a:lstStyle/>
                    <a:p>
                      <a:pPr>
                        <a:lnSpc>
                          <a:spcPct val="115000"/>
                        </a:lnSpc>
                        <a:spcAft>
                          <a:spcPts val="0"/>
                        </a:spcAft>
                      </a:pPr>
                      <a:r>
                        <a:rPr lang="fr-FR" sz="1400" dirty="0">
                          <a:effectLst/>
                        </a:rPr>
                        <a:t>approchent la notion de patron du </a:t>
                      </a:r>
                      <a:r>
                        <a:rPr lang="fr-FR" sz="1400" dirty="0" smtClean="0">
                          <a:effectLst/>
                        </a:rPr>
                        <a:t>cube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7916" marR="47916" marT="0" marB="0">
                    <a:solidFill>
                      <a:schemeClr val="bg2"/>
                    </a:solidFill>
                  </a:tcPr>
                </a:tc>
              </a:tr>
              <a:tr h="424869">
                <a:tc gridSpan="4">
                  <a:txBody>
                    <a:bodyPr/>
                    <a:lstStyle/>
                    <a:p>
                      <a:pPr algn="ctr">
                        <a:lnSpc>
                          <a:spcPct val="120000"/>
                        </a:lnSpc>
                        <a:spcAft>
                          <a:spcPts val="0"/>
                        </a:spcAft>
                      </a:pPr>
                      <a:r>
                        <a:rPr lang="fr-FR" sz="1400" b="1" dirty="0">
                          <a:effectLst/>
                        </a:rPr>
                        <a:t>Reconnaître, nommer, décrire, reproduire, construire quelques figures géométriques</a:t>
                      </a:r>
                    </a:p>
                    <a:p>
                      <a:pPr algn="ctr">
                        <a:lnSpc>
                          <a:spcPct val="120000"/>
                        </a:lnSpc>
                        <a:spcAft>
                          <a:spcPts val="0"/>
                        </a:spcAft>
                      </a:pPr>
                      <a:r>
                        <a:rPr lang="fr-FR" sz="1400" b="1" dirty="0">
                          <a:effectLst/>
                        </a:rPr>
                        <a:t>Reconnaître et utiliser les notions d'alignement, d'angle droit, d'égalité de longueurs, de milieu, de symétrie</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7916" marR="47916" marT="0" marB="0">
                    <a:solidFill>
                      <a:srgbClr val="FFC000"/>
                    </a:solidFill>
                  </a:tcPr>
                </a:tc>
                <a:tc hMerge="1">
                  <a:txBody>
                    <a:bodyPr/>
                    <a:lstStyle/>
                    <a:p>
                      <a:endParaRPr lang="fr-FR"/>
                    </a:p>
                  </a:txBody>
                  <a:tcPr/>
                </a:tc>
                <a:tc hMerge="1">
                  <a:txBody>
                    <a:bodyPr/>
                    <a:lstStyle/>
                    <a:p>
                      <a:endParaRPr lang="fr-FR"/>
                    </a:p>
                  </a:txBody>
                  <a:tcPr/>
                </a:tc>
                <a:tc hMerge="1">
                  <a:txBody>
                    <a:bodyPr/>
                    <a:lstStyle/>
                    <a:p>
                      <a:endParaRPr lang="fr-FR"/>
                    </a:p>
                  </a:txBody>
                  <a:tcPr/>
                </a:tc>
              </a:tr>
              <a:tr h="211096">
                <a:tc gridSpan="4">
                  <a:txBody>
                    <a:bodyPr/>
                    <a:lstStyle/>
                    <a:p>
                      <a:pPr marL="0" lvl="0" indent="0">
                        <a:lnSpc>
                          <a:spcPct val="120000"/>
                        </a:lnSpc>
                        <a:spcAft>
                          <a:spcPts val="0"/>
                        </a:spcAft>
                        <a:buFont typeface="Symbol" panose="05050102010706020507" pitchFamily="18" charset="2"/>
                        <a:buNone/>
                      </a:pPr>
                      <a:r>
                        <a:rPr lang="fr-FR" sz="1400" dirty="0">
                          <a:effectLst/>
                        </a:rPr>
                        <a:t> </a:t>
                      </a:r>
                      <a:endParaRPr lang="fr-FR" sz="1400" dirty="0">
                        <a:effectLst/>
                        <a:latin typeface="Calibri" panose="020F0502020204030204" pitchFamily="34" charset="0"/>
                        <a:ea typeface="Calibri" panose="020F0502020204030204" pitchFamily="34" charset="0"/>
                        <a:cs typeface="Symbol" panose="05050102010706020507" pitchFamily="18" charset="2"/>
                      </a:endParaRPr>
                    </a:p>
                  </a:txBody>
                  <a:tcPr marL="47916" marR="47916" marT="0" marB="0"/>
                </a:tc>
                <a:tc hMerge="1">
                  <a:txBody>
                    <a:bodyPr/>
                    <a:lstStyle/>
                    <a:p>
                      <a:endParaRPr lang="fr-FR"/>
                    </a:p>
                  </a:txBody>
                  <a:tcPr/>
                </a:tc>
                <a:tc hMerge="1">
                  <a:txBody>
                    <a:bodyPr/>
                    <a:lstStyle/>
                    <a:p>
                      <a:endParaRPr lang="fr-FR"/>
                    </a:p>
                  </a:txBody>
                  <a:tcPr/>
                </a:tc>
                <a:tc hMerge="1">
                  <a:txBody>
                    <a:bodyPr/>
                    <a:lstStyle/>
                    <a:p>
                      <a:endParaRPr lang="fr-FR"/>
                    </a:p>
                  </a:txBody>
                  <a:tcPr/>
                </a:tc>
              </a:tr>
              <a:tr h="431785">
                <a:tc gridSpan="4">
                  <a:txBody>
                    <a:bodyPr/>
                    <a:lstStyle/>
                    <a:p>
                      <a:pPr>
                        <a:lnSpc>
                          <a:spcPct val="115000"/>
                        </a:lnSpc>
                        <a:spcAft>
                          <a:spcPts val="1000"/>
                        </a:spcAft>
                      </a:pPr>
                      <a:r>
                        <a:rPr lang="fr-FR" sz="1400" dirty="0">
                          <a:effectLst/>
                        </a:rPr>
                        <a:t>Alignement, report de longueur sur une droite et égalités de longueur (règle non graduée, outil de report de longueur sur une droite : bande de papier ou de carton sur laquelle on peut écrire).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7916" marR="47916" marT="0" marB="0">
                    <a:lnB w="12700" cap="flat" cmpd="sng" algn="ctr">
                      <a:solidFill>
                        <a:schemeClr val="tx1"/>
                      </a:solidFill>
                      <a:prstDash val="solid"/>
                      <a:round/>
                      <a:headEnd type="none" w="med" len="med"/>
                      <a:tailEnd type="none" w="med" len="med"/>
                    </a:lnB>
                    <a:solidFill>
                      <a:schemeClr val="bg2"/>
                    </a:solidFill>
                  </a:tcPr>
                </a:tc>
                <a:tc hMerge="1">
                  <a:txBody>
                    <a:bodyPr/>
                    <a:lstStyle/>
                    <a:p>
                      <a:endParaRPr lang="fr-FR"/>
                    </a:p>
                  </a:txBody>
                  <a:tcPr/>
                </a:tc>
                <a:tc hMerge="1">
                  <a:txBody>
                    <a:bodyPr/>
                    <a:lstStyle/>
                    <a:p>
                      <a:endParaRPr lang="fr-FR"/>
                    </a:p>
                  </a:txBody>
                  <a:tcPr/>
                </a:tc>
                <a:tc hMerge="1">
                  <a:txBody>
                    <a:bodyPr/>
                    <a:lstStyle/>
                    <a:p>
                      <a:endParaRPr lang="fr-FR"/>
                    </a:p>
                  </a:txBody>
                  <a:tcPr/>
                </a:tc>
              </a:tr>
              <a:tr h="408847">
                <a:tc>
                  <a:txBody>
                    <a:bodyPr/>
                    <a:lstStyle/>
                    <a:p>
                      <a:pPr>
                        <a:lnSpc>
                          <a:spcPct val="115000"/>
                        </a:lnSpc>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7916" marR="479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gridSpan="3">
                  <a:txBody>
                    <a:bodyPr/>
                    <a:lstStyle/>
                    <a:p>
                      <a:pPr>
                        <a:lnSpc>
                          <a:spcPct val="115000"/>
                        </a:lnSpc>
                        <a:spcAft>
                          <a:spcPts val="1000"/>
                        </a:spcAft>
                      </a:pPr>
                      <a:r>
                        <a:rPr lang="fr-FR" sz="1400" dirty="0">
                          <a:effectLst/>
                        </a:rPr>
                        <a:t>angle droit, construction d'un cercle sans contraintes puis à partir du centre et d'un point de son rayon et son centre(règle graduée, gabarit d'angle droit, compas).</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7916" marR="47916" marT="0" marB="0">
                    <a:lnL w="12700" cap="flat" cmpd="sng" algn="ctr">
                      <a:solidFill>
                        <a:schemeClr val="tx1"/>
                      </a:solidFill>
                      <a:prstDash val="solid"/>
                      <a:round/>
                      <a:headEnd type="none" w="med" len="med"/>
                      <a:tailEnd type="none" w="med" len="med"/>
                    </a:lnL>
                    <a:solidFill>
                      <a:schemeClr val="bg2"/>
                    </a:solidFill>
                  </a:tcPr>
                </a:tc>
                <a:tc hMerge="1">
                  <a:txBody>
                    <a:bodyPr/>
                    <a:lstStyle/>
                    <a:p>
                      <a:endParaRPr lang="fr-FR"/>
                    </a:p>
                  </a:txBody>
                  <a:tcPr/>
                </a:tc>
                <a:tc hMerge="1">
                  <a:txBody>
                    <a:bodyPr/>
                    <a:lstStyle/>
                    <a:p>
                      <a:endParaRPr lang="fr-FR"/>
                    </a:p>
                  </a:txBody>
                  <a:tcPr/>
                </a:tc>
              </a:tr>
              <a:tr h="935283">
                <a:tc gridSpan="3">
                  <a:txBody>
                    <a:bodyPr/>
                    <a:lstStyle/>
                    <a:p>
                      <a:pPr>
                        <a:lnSpc>
                          <a:spcPct val="115000"/>
                        </a:lnSpc>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7916" marR="47916" marT="0" marB="0">
                    <a:lnT w="12700" cmpd="sng">
                      <a:noFill/>
                    </a:lnT>
                  </a:tcPr>
                </a:tc>
                <a:tc hMerge="1">
                  <a:txBody>
                    <a:bodyPr/>
                    <a:lstStyle/>
                    <a:p>
                      <a:endParaRPr lang="fr-FR"/>
                    </a:p>
                  </a:txBody>
                  <a:tcPr/>
                </a:tc>
                <a:tc hMerge="1">
                  <a:txBody>
                    <a:bodyPr/>
                    <a:lstStyle/>
                    <a:p>
                      <a:endParaRPr lang="fr-FR"/>
                    </a:p>
                  </a:txBody>
                  <a:tcPr/>
                </a:tc>
                <a:tc>
                  <a:txBody>
                    <a:bodyPr/>
                    <a:lstStyle/>
                    <a:p>
                      <a:pPr marL="36195">
                        <a:lnSpc>
                          <a:spcPct val="115000"/>
                        </a:lnSpc>
                        <a:spcAft>
                          <a:spcPts val="1000"/>
                        </a:spcAft>
                      </a:pPr>
                      <a:r>
                        <a:rPr lang="fr-FR" sz="1400" dirty="0">
                          <a:effectLst/>
                        </a:rPr>
                        <a:t>construction d'un cercle à partir du diamètre (équerre, compas pour tracer des cercles.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7916" marR="47916" marT="0" marB="0">
                    <a:solidFill>
                      <a:schemeClr val="bg2"/>
                    </a:solidFill>
                  </a:tcPr>
                </a:tc>
              </a:tr>
            </a:tbl>
          </a:graphicData>
        </a:graphic>
      </p:graphicFrame>
      <p:pic>
        <p:nvPicPr>
          <p:cNvPr id="18501" name="Image 4" descr="attention$.png"/>
          <p:cNvPicPr>
            <a:picLocks noChangeAspect="1"/>
          </p:cNvPicPr>
          <p:nvPr/>
        </p:nvPicPr>
        <p:blipFill>
          <a:blip r:embed="rId3" cstate="print"/>
          <a:srcRect/>
          <a:stretch>
            <a:fillRect/>
          </a:stretch>
        </p:blipFill>
        <p:spPr bwMode="auto">
          <a:xfrm rot="617656">
            <a:off x="4021138" y="1514475"/>
            <a:ext cx="360362" cy="317500"/>
          </a:xfrm>
          <a:prstGeom prst="rect">
            <a:avLst/>
          </a:prstGeom>
          <a:noFill/>
          <a:ln w="9525">
            <a:noFill/>
            <a:miter lim="800000"/>
            <a:headEnd/>
            <a:tailEnd/>
          </a:ln>
        </p:spPr>
      </p:pic>
      <p:pic>
        <p:nvPicPr>
          <p:cNvPr id="18502" name="Image 5" descr="attention$.png"/>
          <p:cNvPicPr>
            <a:picLocks noChangeAspect="1"/>
          </p:cNvPicPr>
          <p:nvPr/>
        </p:nvPicPr>
        <p:blipFill>
          <a:blip r:embed="rId3" cstate="print"/>
          <a:srcRect/>
          <a:stretch>
            <a:fillRect/>
          </a:stretch>
        </p:blipFill>
        <p:spPr bwMode="auto">
          <a:xfrm rot="617656">
            <a:off x="6684963" y="2986088"/>
            <a:ext cx="360362" cy="317500"/>
          </a:xfrm>
          <a:prstGeom prst="rect">
            <a:avLst/>
          </a:prstGeom>
          <a:noFill/>
          <a:ln w="9525">
            <a:noFill/>
            <a:miter lim="800000"/>
            <a:headEnd/>
            <a:tailEnd/>
          </a:ln>
        </p:spPr>
      </p:pic>
      <p:pic>
        <p:nvPicPr>
          <p:cNvPr id="18503" name="Image 6" descr="attention$.png"/>
          <p:cNvPicPr>
            <a:picLocks noChangeAspect="1"/>
          </p:cNvPicPr>
          <p:nvPr/>
        </p:nvPicPr>
        <p:blipFill>
          <a:blip r:embed="rId3" cstate="print"/>
          <a:srcRect/>
          <a:stretch>
            <a:fillRect/>
          </a:stretch>
        </p:blipFill>
        <p:spPr bwMode="auto">
          <a:xfrm rot="617656">
            <a:off x="6110288" y="4826000"/>
            <a:ext cx="358775" cy="317500"/>
          </a:xfrm>
          <a:prstGeom prst="rect">
            <a:avLst/>
          </a:prstGeom>
          <a:noFill/>
          <a:ln w="9525">
            <a:noFill/>
            <a:miter lim="800000"/>
            <a:headEnd/>
            <a:tailEnd/>
          </a:ln>
        </p:spPr>
      </p:pic>
      <p:pic>
        <p:nvPicPr>
          <p:cNvPr id="18504" name="Image 7" descr="attention$.png"/>
          <p:cNvPicPr>
            <a:picLocks noChangeAspect="1"/>
          </p:cNvPicPr>
          <p:nvPr/>
        </p:nvPicPr>
        <p:blipFill>
          <a:blip r:embed="rId3" cstate="print"/>
          <a:srcRect/>
          <a:stretch>
            <a:fillRect/>
          </a:stretch>
        </p:blipFill>
        <p:spPr bwMode="auto">
          <a:xfrm rot="617656">
            <a:off x="2667000" y="5203825"/>
            <a:ext cx="360363" cy="3159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18501"/>
                                        </p:tgtEl>
                                        <p:attrNameLst>
                                          <p:attrName>style.visibility</p:attrName>
                                        </p:attrNameLst>
                                      </p:cBhvr>
                                      <p:to>
                                        <p:strVal val="visible"/>
                                      </p:to>
                                    </p:set>
                                    <p:anim calcmode="lin" valueType="num">
                                      <p:cBhvr>
                                        <p:cTn id="7" dur="1000" fill="hold"/>
                                        <p:tgtEl>
                                          <p:spTgt spid="18501"/>
                                        </p:tgtEl>
                                        <p:attrNameLst>
                                          <p:attrName>ppt_w</p:attrName>
                                        </p:attrNameLst>
                                      </p:cBhvr>
                                      <p:tavLst>
                                        <p:tav tm="0">
                                          <p:val>
                                            <p:fltVal val="0"/>
                                          </p:val>
                                        </p:tav>
                                        <p:tav tm="100000">
                                          <p:val>
                                            <p:strVal val="#ppt_w"/>
                                          </p:val>
                                        </p:tav>
                                      </p:tavLst>
                                    </p:anim>
                                    <p:anim calcmode="lin" valueType="num">
                                      <p:cBhvr>
                                        <p:cTn id="8" dur="1000" fill="hold"/>
                                        <p:tgtEl>
                                          <p:spTgt spid="18501"/>
                                        </p:tgtEl>
                                        <p:attrNameLst>
                                          <p:attrName>ppt_h</p:attrName>
                                        </p:attrNameLst>
                                      </p:cBhvr>
                                      <p:tavLst>
                                        <p:tav tm="0">
                                          <p:val>
                                            <p:fltVal val="0"/>
                                          </p:val>
                                        </p:tav>
                                        <p:tav tm="100000">
                                          <p:val>
                                            <p:strVal val="#ppt_h"/>
                                          </p:val>
                                        </p:tav>
                                      </p:tavLst>
                                    </p:anim>
                                    <p:anim calcmode="lin" valueType="num">
                                      <p:cBhvr>
                                        <p:cTn id="9" dur="1000" fill="hold"/>
                                        <p:tgtEl>
                                          <p:spTgt spid="18501"/>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8501"/>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18502"/>
                                        </p:tgtEl>
                                        <p:attrNameLst>
                                          <p:attrName>style.visibility</p:attrName>
                                        </p:attrNameLst>
                                      </p:cBhvr>
                                      <p:to>
                                        <p:strVal val="visible"/>
                                      </p:to>
                                    </p:set>
                                    <p:anim calcmode="lin" valueType="num">
                                      <p:cBhvr>
                                        <p:cTn id="15" dur="1000" fill="hold"/>
                                        <p:tgtEl>
                                          <p:spTgt spid="18502"/>
                                        </p:tgtEl>
                                        <p:attrNameLst>
                                          <p:attrName>ppt_w</p:attrName>
                                        </p:attrNameLst>
                                      </p:cBhvr>
                                      <p:tavLst>
                                        <p:tav tm="0">
                                          <p:val>
                                            <p:fltVal val="0"/>
                                          </p:val>
                                        </p:tav>
                                        <p:tav tm="100000">
                                          <p:val>
                                            <p:strVal val="#ppt_w"/>
                                          </p:val>
                                        </p:tav>
                                      </p:tavLst>
                                    </p:anim>
                                    <p:anim calcmode="lin" valueType="num">
                                      <p:cBhvr>
                                        <p:cTn id="16" dur="1000" fill="hold"/>
                                        <p:tgtEl>
                                          <p:spTgt spid="18502"/>
                                        </p:tgtEl>
                                        <p:attrNameLst>
                                          <p:attrName>ppt_h</p:attrName>
                                        </p:attrNameLst>
                                      </p:cBhvr>
                                      <p:tavLst>
                                        <p:tav tm="0">
                                          <p:val>
                                            <p:fltVal val="0"/>
                                          </p:val>
                                        </p:tav>
                                        <p:tav tm="100000">
                                          <p:val>
                                            <p:strVal val="#ppt_h"/>
                                          </p:val>
                                        </p:tav>
                                      </p:tavLst>
                                    </p:anim>
                                    <p:anim calcmode="lin" valueType="num">
                                      <p:cBhvr>
                                        <p:cTn id="17" dur="1000" fill="hold"/>
                                        <p:tgtEl>
                                          <p:spTgt spid="18502"/>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1850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nodeType="clickEffect">
                                  <p:stCondLst>
                                    <p:cond delay="0"/>
                                  </p:stCondLst>
                                  <p:childTnLst>
                                    <p:set>
                                      <p:cBhvr>
                                        <p:cTn id="22" dur="1" fill="hold">
                                          <p:stCondLst>
                                            <p:cond delay="0"/>
                                          </p:stCondLst>
                                        </p:cTn>
                                        <p:tgtEl>
                                          <p:spTgt spid="18503"/>
                                        </p:tgtEl>
                                        <p:attrNameLst>
                                          <p:attrName>style.visibility</p:attrName>
                                        </p:attrNameLst>
                                      </p:cBhvr>
                                      <p:to>
                                        <p:strVal val="visible"/>
                                      </p:to>
                                    </p:set>
                                    <p:anim calcmode="lin" valueType="num">
                                      <p:cBhvr>
                                        <p:cTn id="23" dur="1000" fill="hold"/>
                                        <p:tgtEl>
                                          <p:spTgt spid="18503"/>
                                        </p:tgtEl>
                                        <p:attrNameLst>
                                          <p:attrName>ppt_w</p:attrName>
                                        </p:attrNameLst>
                                      </p:cBhvr>
                                      <p:tavLst>
                                        <p:tav tm="0">
                                          <p:val>
                                            <p:fltVal val="0"/>
                                          </p:val>
                                        </p:tav>
                                        <p:tav tm="100000">
                                          <p:val>
                                            <p:strVal val="#ppt_w"/>
                                          </p:val>
                                        </p:tav>
                                      </p:tavLst>
                                    </p:anim>
                                    <p:anim calcmode="lin" valueType="num">
                                      <p:cBhvr>
                                        <p:cTn id="24" dur="1000" fill="hold"/>
                                        <p:tgtEl>
                                          <p:spTgt spid="18503"/>
                                        </p:tgtEl>
                                        <p:attrNameLst>
                                          <p:attrName>ppt_h</p:attrName>
                                        </p:attrNameLst>
                                      </p:cBhvr>
                                      <p:tavLst>
                                        <p:tav tm="0">
                                          <p:val>
                                            <p:fltVal val="0"/>
                                          </p:val>
                                        </p:tav>
                                        <p:tav tm="100000">
                                          <p:val>
                                            <p:strVal val="#ppt_h"/>
                                          </p:val>
                                        </p:tav>
                                      </p:tavLst>
                                    </p:anim>
                                    <p:anim calcmode="lin" valueType="num">
                                      <p:cBhvr>
                                        <p:cTn id="25" dur="1000" fill="hold"/>
                                        <p:tgtEl>
                                          <p:spTgt spid="18503"/>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1850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nodeType="clickEffect">
                                  <p:stCondLst>
                                    <p:cond delay="0"/>
                                  </p:stCondLst>
                                  <p:childTnLst>
                                    <p:set>
                                      <p:cBhvr>
                                        <p:cTn id="30" dur="1" fill="hold">
                                          <p:stCondLst>
                                            <p:cond delay="0"/>
                                          </p:stCondLst>
                                        </p:cTn>
                                        <p:tgtEl>
                                          <p:spTgt spid="18504"/>
                                        </p:tgtEl>
                                        <p:attrNameLst>
                                          <p:attrName>style.visibility</p:attrName>
                                        </p:attrNameLst>
                                      </p:cBhvr>
                                      <p:to>
                                        <p:strVal val="visible"/>
                                      </p:to>
                                    </p:set>
                                    <p:anim calcmode="lin" valueType="num">
                                      <p:cBhvr>
                                        <p:cTn id="31" dur="1000" fill="hold"/>
                                        <p:tgtEl>
                                          <p:spTgt spid="18504"/>
                                        </p:tgtEl>
                                        <p:attrNameLst>
                                          <p:attrName>ppt_w</p:attrName>
                                        </p:attrNameLst>
                                      </p:cBhvr>
                                      <p:tavLst>
                                        <p:tav tm="0">
                                          <p:val>
                                            <p:fltVal val="0"/>
                                          </p:val>
                                        </p:tav>
                                        <p:tav tm="100000">
                                          <p:val>
                                            <p:strVal val="#ppt_w"/>
                                          </p:val>
                                        </p:tav>
                                      </p:tavLst>
                                    </p:anim>
                                    <p:anim calcmode="lin" valueType="num">
                                      <p:cBhvr>
                                        <p:cTn id="32" dur="1000" fill="hold"/>
                                        <p:tgtEl>
                                          <p:spTgt spid="18504"/>
                                        </p:tgtEl>
                                        <p:attrNameLst>
                                          <p:attrName>ppt_h</p:attrName>
                                        </p:attrNameLst>
                                      </p:cBhvr>
                                      <p:tavLst>
                                        <p:tav tm="0">
                                          <p:val>
                                            <p:fltVal val="0"/>
                                          </p:val>
                                        </p:tav>
                                        <p:tav tm="100000">
                                          <p:val>
                                            <p:strVal val="#ppt_h"/>
                                          </p:val>
                                        </p:tav>
                                      </p:tavLst>
                                    </p:anim>
                                    <p:anim calcmode="lin" valueType="num">
                                      <p:cBhvr>
                                        <p:cTn id="33" dur="1000" fill="hold"/>
                                        <p:tgtEl>
                                          <p:spTgt spid="18504"/>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1850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re 1"/>
          <p:cNvSpPr>
            <a:spLocks noGrp="1"/>
          </p:cNvSpPr>
          <p:nvPr>
            <p:ph type="title"/>
          </p:nvPr>
        </p:nvSpPr>
        <p:spPr/>
        <p:txBody>
          <a:bodyPr/>
          <a:lstStyle/>
          <a:p>
            <a:pPr eaLnBrk="1" hangingPunct="1"/>
            <a:r>
              <a:rPr lang="fr-FR" smtClean="0"/>
              <a:t>Espace et géométrie C3</a:t>
            </a:r>
          </a:p>
        </p:txBody>
      </p:sp>
      <p:sp>
        <p:nvSpPr>
          <p:cNvPr id="3" name="Espace réservé du contenu 2"/>
          <p:cNvSpPr>
            <a:spLocks noGrp="1"/>
          </p:cNvSpPr>
          <p:nvPr>
            <p:ph idx="1"/>
          </p:nvPr>
        </p:nvSpPr>
        <p:spPr>
          <a:xfrm>
            <a:off x="457200" y="1600200"/>
            <a:ext cx="8229600" cy="5141913"/>
          </a:xfrm>
        </p:spPr>
        <p:txBody>
          <a:bodyPr rtlCol="0">
            <a:normAutofit/>
          </a:bodyPr>
          <a:lstStyle/>
          <a:p>
            <a:pPr eaLnBrk="1" fontAlgn="auto" hangingPunct="1">
              <a:spcAft>
                <a:spcPts val="0"/>
              </a:spcAft>
              <a:buFont typeface="Wingdings"/>
              <a:buChar char="è"/>
              <a:defRPr/>
            </a:pPr>
            <a:r>
              <a:rPr lang="fr-FR" dirty="0" smtClean="0"/>
              <a:t>Passer du perceptif à l’utilisation de propriétés pour aller vers le raisonnement et l’argumentation</a:t>
            </a:r>
            <a:r>
              <a:rPr lang="fr-FR" sz="2200" dirty="0" smtClean="0">
                <a:solidFill>
                  <a:schemeClr val="bg1">
                    <a:lumMod val="50000"/>
                  </a:schemeClr>
                </a:solidFill>
              </a:rPr>
              <a:t>	</a:t>
            </a:r>
          </a:p>
          <a:p>
            <a:pPr eaLnBrk="1" fontAlgn="auto" hangingPunct="1">
              <a:spcAft>
                <a:spcPts val="0"/>
              </a:spcAft>
              <a:buFont typeface="Wingdings"/>
              <a:buChar char="è"/>
              <a:defRPr/>
            </a:pPr>
            <a:r>
              <a:rPr lang="fr-FR" dirty="0" smtClean="0"/>
              <a:t>Utiliser différents types de tâches portant sur des objets géométriques</a:t>
            </a:r>
            <a:endParaRPr lang="fr-FR" dirty="0" smtClean="0">
              <a:sym typeface="Wingdings" pitchFamily="2" charset="2"/>
            </a:endParaRPr>
          </a:p>
          <a:p>
            <a:pPr eaLnBrk="1" fontAlgn="auto" hangingPunct="1">
              <a:spcAft>
                <a:spcPts val="0"/>
              </a:spcAft>
              <a:buFont typeface="Wingdings"/>
              <a:buChar char="è"/>
              <a:defRPr/>
            </a:pPr>
            <a:r>
              <a:rPr lang="fr-FR" dirty="0" smtClean="0">
                <a:sym typeface="Wingdings" pitchFamily="2" charset="2"/>
              </a:rPr>
              <a:t>Lien avec les situations de proportionnalité et les mesures de grandeurs géométriques</a:t>
            </a:r>
            <a:endParaRPr lang="fr-FR" dirty="0">
              <a:sym typeface="Wingdings" pitchFamily="2" charset="2"/>
            </a:endParaRPr>
          </a:p>
          <a:p>
            <a:pPr eaLnBrk="1" fontAlgn="auto" hangingPunct="1">
              <a:spcAft>
                <a:spcPts val="0"/>
              </a:spcAft>
              <a:buFont typeface="Wingdings"/>
              <a:buChar char="è"/>
              <a:defRPr/>
            </a:pPr>
            <a:r>
              <a:rPr lang="fr-FR" dirty="0" smtClean="0">
                <a:sym typeface="Wingdings" pitchFamily="2" charset="2"/>
              </a:rPr>
              <a:t>Première initiation à la programmation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12700" y="12700"/>
          <a:ext cx="9131400" cy="6947431"/>
        </p:xfrm>
        <a:graphic>
          <a:graphicData uri="http://schemas.openxmlformats.org/drawingml/2006/table">
            <a:tbl>
              <a:tblPr>
                <a:tableStyleId>{616DA210-FB5B-4158-B5E0-FEB733F419BA}</a:tableStyleId>
              </a:tblPr>
              <a:tblGrid>
                <a:gridCol w="3047233"/>
                <a:gridCol w="3240360"/>
                <a:gridCol w="2843807"/>
              </a:tblGrid>
              <a:tr h="150494">
                <a:tc>
                  <a:txBody>
                    <a:bodyPr/>
                    <a:lstStyle/>
                    <a:p>
                      <a:pPr algn="ctr">
                        <a:lnSpc>
                          <a:spcPct val="115000"/>
                        </a:lnSpc>
                        <a:spcAft>
                          <a:spcPts val="0"/>
                        </a:spcAft>
                      </a:pPr>
                      <a:r>
                        <a:rPr lang="fr-FR" sz="1600" dirty="0">
                          <a:effectLst/>
                        </a:rPr>
                        <a:t>CM1</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4912" marR="34912" marT="0" marB="0"/>
                </a:tc>
                <a:tc>
                  <a:txBody>
                    <a:bodyPr/>
                    <a:lstStyle/>
                    <a:p>
                      <a:pPr algn="ctr">
                        <a:lnSpc>
                          <a:spcPct val="115000"/>
                        </a:lnSpc>
                        <a:spcAft>
                          <a:spcPts val="0"/>
                        </a:spcAft>
                      </a:pPr>
                      <a:r>
                        <a:rPr lang="fr-FR" sz="1600" dirty="0">
                          <a:effectLst/>
                        </a:rPr>
                        <a:t>CM2</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4912" marR="34912" marT="0" marB="0"/>
                </a:tc>
                <a:tc>
                  <a:txBody>
                    <a:bodyPr/>
                    <a:lstStyle/>
                    <a:p>
                      <a:pPr algn="ctr">
                        <a:lnSpc>
                          <a:spcPct val="115000"/>
                        </a:lnSpc>
                        <a:spcAft>
                          <a:spcPts val="0"/>
                        </a:spcAft>
                      </a:pPr>
                      <a:r>
                        <a:rPr lang="fr-FR" sz="1600" dirty="0">
                          <a:effectLst/>
                        </a:rPr>
                        <a:t>6ème</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4912" marR="34912" marT="0" marB="0"/>
                </a:tc>
              </a:tr>
              <a:tr h="139157">
                <a:tc gridSpan="3">
                  <a:txBody>
                    <a:bodyPr/>
                    <a:lstStyle/>
                    <a:p>
                      <a:pPr algn="ctr">
                        <a:lnSpc>
                          <a:spcPct val="115000"/>
                        </a:lnSpc>
                        <a:spcAft>
                          <a:spcPts val="0"/>
                        </a:spcAft>
                      </a:pPr>
                      <a:r>
                        <a:rPr lang="fr-FR" sz="1600" b="1" dirty="0">
                          <a:effectLst/>
                        </a:rPr>
                        <a:t>(Se) repérer et (se) déplacer dans l'espace en utilisant ou en élaborant des représentations </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4912" marR="34912" marT="0" marB="0">
                    <a:solidFill>
                      <a:srgbClr val="FFC000"/>
                    </a:solidFill>
                  </a:tcPr>
                </a:tc>
                <a:tc hMerge="1">
                  <a:txBody>
                    <a:bodyPr/>
                    <a:lstStyle/>
                    <a:p>
                      <a:endParaRPr lang="fr-FR"/>
                    </a:p>
                  </a:txBody>
                  <a:tcPr/>
                </a:tc>
                <a:tc hMerge="1">
                  <a:txBody>
                    <a:bodyPr/>
                    <a:lstStyle/>
                    <a:p>
                      <a:endParaRPr lang="fr-FR"/>
                    </a:p>
                  </a:txBody>
                  <a:tcPr/>
                </a:tc>
              </a:tr>
              <a:tr h="286972">
                <a:tc gridSpan="3">
                  <a:txBody>
                    <a:bodyPr/>
                    <a:lstStyle/>
                    <a:p>
                      <a:pPr algn="ctr">
                        <a:lnSpc>
                          <a:spcPct val="115000"/>
                        </a:lnSpc>
                        <a:spcAft>
                          <a:spcPts val="0"/>
                        </a:spcAft>
                      </a:pPr>
                      <a:r>
                        <a:rPr lang="fr-FR" sz="1600" dirty="0">
                          <a:effectLst/>
                        </a:rPr>
                        <a:t>Problèmes de repérage de déplacement d'objets, d'élaboration de représentation dans des espaces réels, matérialisés (plans, cartes...) ou numériques.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4912" marR="34912" marT="0" marB="0">
                    <a:solidFill>
                      <a:schemeClr val="bg2"/>
                    </a:solidFill>
                  </a:tcPr>
                </a:tc>
                <a:tc hMerge="1">
                  <a:txBody>
                    <a:bodyPr/>
                    <a:lstStyle/>
                    <a:p>
                      <a:endParaRPr lang="fr-FR"/>
                    </a:p>
                  </a:txBody>
                  <a:tcPr/>
                </a:tc>
                <a:tc hMerge="1">
                  <a:txBody>
                    <a:bodyPr/>
                    <a:lstStyle/>
                    <a:p>
                      <a:endParaRPr lang="fr-FR"/>
                    </a:p>
                  </a:txBody>
                  <a:tcPr/>
                </a:tc>
              </a:tr>
              <a:tr h="143132">
                <a:tc gridSpan="3">
                  <a:txBody>
                    <a:bodyPr/>
                    <a:lstStyle/>
                    <a:p>
                      <a:pPr>
                        <a:lnSpc>
                          <a:spcPct val="115000"/>
                        </a:lnSpc>
                        <a:spcAft>
                          <a:spcPts val="0"/>
                        </a:spcAft>
                      </a:pPr>
                      <a:r>
                        <a:rPr lang="fr-FR" sz="1600" dirty="0">
                          <a:effectLst/>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4912" marR="34912" marT="0" marB="0"/>
                </a:tc>
                <a:tc hMerge="1">
                  <a:txBody>
                    <a:bodyPr/>
                    <a:lstStyle/>
                    <a:p>
                      <a:endParaRPr lang="fr-FR"/>
                    </a:p>
                  </a:txBody>
                  <a:tcPr/>
                </a:tc>
                <a:tc hMerge="1">
                  <a:txBody>
                    <a:bodyPr/>
                    <a:lstStyle/>
                    <a:p>
                      <a:endParaRPr lang="fr-FR"/>
                    </a:p>
                  </a:txBody>
                  <a:tcPr/>
                </a:tc>
              </a:tr>
              <a:tr h="276608">
                <a:tc gridSpan="3">
                  <a:txBody>
                    <a:bodyPr/>
                    <a:lstStyle/>
                    <a:p>
                      <a:pPr>
                        <a:lnSpc>
                          <a:spcPct val="115000"/>
                        </a:lnSpc>
                        <a:spcAft>
                          <a:spcPts val="0"/>
                        </a:spcAft>
                      </a:pPr>
                      <a:r>
                        <a:rPr lang="fr-FR" sz="1600" dirty="0" smtClean="0">
                          <a:effectLst/>
                        </a:rPr>
                        <a:t>Initiation </a:t>
                      </a:r>
                      <a:r>
                        <a:rPr lang="fr-FR" sz="1600" dirty="0">
                          <a:effectLst/>
                        </a:rPr>
                        <a:t>à la programmation (activités de repérage ou de déplacement ou activités </a:t>
                      </a:r>
                      <a:r>
                        <a:rPr lang="fr-FR" sz="1600" dirty="0" smtClean="0">
                          <a:effectLst/>
                        </a:rPr>
                        <a:t>géométriques).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4912" marR="34912" marT="0" marB="0">
                    <a:solidFill>
                      <a:schemeClr val="bg2"/>
                    </a:solidFill>
                  </a:tcPr>
                </a:tc>
                <a:tc hMerge="1">
                  <a:txBody>
                    <a:bodyPr/>
                    <a:lstStyle/>
                    <a:p>
                      <a:endParaRPr lang="fr-FR"/>
                    </a:p>
                  </a:txBody>
                  <a:tcPr/>
                </a:tc>
                <a:tc hMerge="1">
                  <a:txBody>
                    <a:bodyPr/>
                    <a:lstStyle/>
                    <a:p>
                      <a:endParaRPr lang="fr-FR"/>
                    </a:p>
                  </a:txBody>
                  <a:tcPr/>
                </a:tc>
              </a:tr>
              <a:tr h="730416">
                <a:tc>
                  <a:txBody>
                    <a:bodyPr/>
                    <a:lstStyle/>
                    <a:p>
                      <a:pPr algn="ctr">
                        <a:lnSpc>
                          <a:spcPct val="115000"/>
                        </a:lnSpc>
                        <a:spcAft>
                          <a:spcPts val="0"/>
                        </a:spcAft>
                      </a:pPr>
                      <a:r>
                        <a:rPr lang="fr-FR" sz="1600" dirty="0">
                          <a:effectLst/>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4912" marR="34912" marT="0" marB="0"/>
                </a:tc>
                <a:tc gridSpan="2">
                  <a:txBody>
                    <a:bodyPr/>
                    <a:lstStyle/>
                    <a:p>
                      <a:pPr>
                        <a:lnSpc>
                          <a:spcPct val="115000"/>
                        </a:lnSpc>
                        <a:spcAft>
                          <a:spcPts val="0"/>
                        </a:spcAft>
                      </a:pPr>
                      <a:r>
                        <a:rPr lang="fr-FR" sz="1600" dirty="0" smtClean="0">
                          <a:effectLst/>
                        </a:rPr>
                        <a:t>Usage </a:t>
                      </a:r>
                      <a:r>
                        <a:rPr lang="fr-FR" sz="1600" dirty="0">
                          <a:effectLst/>
                        </a:rPr>
                        <a:t>progressif de logiciels de géométrie dynamique pour effectuer des constructions, </a:t>
                      </a:r>
                      <a:r>
                        <a:rPr lang="fr-FR" sz="1600" dirty="0" smtClean="0">
                          <a:effectLst/>
                        </a:rPr>
                        <a:t>familiariser </a:t>
                      </a:r>
                      <a:r>
                        <a:rPr lang="fr-FR" sz="1600" dirty="0">
                          <a:effectLst/>
                        </a:rPr>
                        <a:t>les élèves avec les représentations en perspective cavalière et avec la notion de conservation des propriétés lors de certaines transformations.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4912" marR="34912" marT="0" marB="0">
                    <a:solidFill>
                      <a:schemeClr val="bg2"/>
                    </a:solidFill>
                  </a:tcPr>
                </a:tc>
                <a:tc hMerge="1">
                  <a:txBody>
                    <a:bodyPr/>
                    <a:lstStyle/>
                    <a:p>
                      <a:endParaRPr lang="fr-FR"/>
                    </a:p>
                  </a:txBody>
                  <a:tcPr/>
                </a:tc>
              </a:tr>
              <a:tr h="149495">
                <a:tc gridSpan="3">
                  <a:txBody>
                    <a:bodyPr/>
                    <a:lstStyle/>
                    <a:p>
                      <a:pPr algn="ctr">
                        <a:lnSpc>
                          <a:spcPct val="115000"/>
                        </a:lnSpc>
                        <a:spcAft>
                          <a:spcPts val="1000"/>
                        </a:spcAft>
                      </a:pPr>
                      <a:r>
                        <a:rPr lang="fr-FR" sz="1600" b="1" dirty="0">
                          <a:effectLst/>
                        </a:rPr>
                        <a:t>Reconnaître, nommer, décrire, reproduire, représenter, construire quelques solides et figures géométriques </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4912" marR="34912" marT="0" marB="0" anchor="ctr">
                    <a:solidFill>
                      <a:srgbClr val="FFC000"/>
                    </a:solidFill>
                  </a:tcPr>
                </a:tc>
                <a:tc hMerge="1">
                  <a:txBody>
                    <a:bodyPr/>
                    <a:lstStyle/>
                    <a:p>
                      <a:endParaRPr lang="fr-FR"/>
                    </a:p>
                  </a:txBody>
                  <a:tcPr/>
                </a:tc>
                <a:tc hMerge="1">
                  <a:txBody>
                    <a:bodyPr/>
                    <a:lstStyle/>
                    <a:p>
                      <a:endParaRPr lang="fr-FR"/>
                    </a:p>
                  </a:txBody>
                  <a:tcPr/>
                </a:tc>
              </a:tr>
              <a:tr h="730416">
                <a:tc gridSpan="3">
                  <a:txBody>
                    <a:bodyPr/>
                    <a:lstStyle/>
                    <a:p>
                      <a:pPr>
                        <a:lnSpc>
                          <a:spcPct val="115000"/>
                        </a:lnSpc>
                        <a:spcAft>
                          <a:spcPts val="0"/>
                        </a:spcAft>
                      </a:pPr>
                      <a:r>
                        <a:rPr lang="fr-FR" sz="1600" dirty="0">
                          <a:effectLst/>
                        </a:rPr>
                        <a:t>Tracer un segment d'une longueur donnée ou reporter la longueur d'un </a:t>
                      </a:r>
                      <a:endParaRPr lang="fr-FR" sz="1600" dirty="0" smtClean="0">
                        <a:effectLst/>
                      </a:endParaRPr>
                    </a:p>
                    <a:p>
                      <a:pPr>
                        <a:lnSpc>
                          <a:spcPct val="115000"/>
                        </a:lnSpc>
                        <a:spcAft>
                          <a:spcPts val="0"/>
                        </a:spcAft>
                      </a:pPr>
                      <a:r>
                        <a:rPr lang="fr-FR" sz="1600" dirty="0" smtClean="0">
                          <a:effectLst/>
                        </a:rPr>
                        <a:t>Reconnaître </a:t>
                      </a:r>
                      <a:r>
                        <a:rPr lang="fr-FR" sz="1600" dirty="0">
                          <a:effectLst/>
                        </a:rPr>
                        <a:t>un carré en prenant en compte la perpendicularité et l'égalité des mesures des côtés.</a:t>
                      </a:r>
                    </a:p>
                    <a:p>
                      <a:pPr>
                        <a:lnSpc>
                          <a:spcPct val="115000"/>
                        </a:lnSpc>
                        <a:spcAft>
                          <a:spcPts val="0"/>
                        </a:spcAft>
                      </a:pPr>
                      <a:r>
                        <a:rPr lang="fr-FR" sz="1600" b="1" i="1" dirty="0" smtClean="0">
                          <a:effectLst/>
                        </a:rPr>
                        <a:t>Toujours </a:t>
                      </a:r>
                      <a:r>
                        <a:rPr lang="fr-FR" sz="1600" b="1" i="1" dirty="0">
                          <a:effectLst/>
                        </a:rPr>
                        <a:t>préciser explicitement l'objet dont il parle : « le point A », « le segment [AB] », « le triangle ABC », etc. </a:t>
                      </a:r>
                      <a:endParaRPr lang="fr-FR" sz="16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34912" marR="34912" marT="0" marB="0">
                    <a:solidFill>
                      <a:schemeClr val="bg2"/>
                    </a:solidFill>
                  </a:tcPr>
                </a:tc>
                <a:tc hMerge="1">
                  <a:txBody>
                    <a:bodyPr/>
                    <a:lstStyle/>
                    <a:p>
                      <a:endParaRPr lang="fr-FR"/>
                    </a:p>
                  </a:txBody>
                  <a:tcPr/>
                </a:tc>
                <a:tc hMerge="1">
                  <a:txBody>
                    <a:bodyPr/>
                    <a:lstStyle/>
                    <a:p>
                      <a:endParaRPr lang="fr-FR"/>
                    </a:p>
                  </a:txBody>
                  <a:tcPr/>
                </a:tc>
              </a:tr>
              <a:tr h="633112">
                <a:tc>
                  <a:txBody>
                    <a:bodyPr/>
                    <a:lstStyle/>
                    <a:p>
                      <a:pPr>
                        <a:lnSpc>
                          <a:spcPct val="115000"/>
                        </a:lnSpc>
                        <a:spcAft>
                          <a:spcPts val="0"/>
                        </a:spcAft>
                      </a:pPr>
                      <a:r>
                        <a:rPr lang="fr-FR" sz="1600" dirty="0">
                          <a:effectLst/>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4912" marR="34912" marT="0" marB="0"/>
                </a:tc>
                <a:tc gridSpan="2">
                  <a:txBody>
                    <a:bodyPr/>
                    <a:lstStyle/>
                    <a:p>
                      <a:pPr>
                        <a:lnSpc>
                          <a:spcPct val="115000"/>
                        </a:lnSpc>
                        <a:spcAft>
                          <a:spcPts val="0"/>
                        </a:spcAft>
                      </a:pPr>
                      <a:r>
                        <a:rPr lang="fr-FR" sz="1600" dirty="0">
                          <a:effectLst/>
                        </a:rPr>
                        <a:t>Les élèves dépassent la dimension perceptive et instrumentée pour raisonner uniquement sur les propriétés et les </a:t>
                      </a:r>
                      <a:r>
                        <a:rPr lang="fr-FR" sz="1600" dirty="0" smtClean="0">
                          <a:effectLst/>
                        </a:rPr>
                        <a:t>relations</a:t>
                      </a:r>
                    </a:p>
                  </a:txBody>
                  <a:tcPr marL="34912" marR="34912" marT="0" marB="0">
                    <a:solidFill>
                      <a:schemeClr val="bg2"/>
                    </a:solidFill>
                  </a:tcPr>
                </a:tc>
                <a:tc hMerge="1">
                  <a:txBody>
                    <a:bodyPr/>
                    <a:lstStyle/>
                    <a:p>
                      <a:endParaRPr lang="fr-FR"/>
                    </a:p>
                  </a:txBody>
                  <a:tcPr/>
                </a:tc>
              </a:tr>
              <a:tr h="936104">
                <a:tc gridSpan="2">
                  <a:txBody>
                    <a:bodyPr/>
                    <a:lstStyle/>
                    <a:p>
                      <a:pPr>
                        <a:lnSpc>
                          <a:spcPct val="115000"/>
                        </a:lnSpc>
                        <a:spcAft>
                          <a:spcPts val="0"/>
                        </a:spcAft>
                      </a:pPr>
                      <a:r>
                        <a:rPr lang="fr-FR" sz="1600" dirty="0">
                          <a:effectLst/>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4912" marR="34912" marT="0" marB="0"/>
                </a:tc>
                <a:tc hMerge="1">
                  <a:txBody>
                    <a:bodyPr/>
                    <a:lstStyle/>
                    <a:p>
                      <a:endParaRPr lang="fr-FR"/>
                    </a:p>
                  </a:txBody>
                  <a:tcPr/>
                </a:tc>
                <a:tc>
                  <a:txBody>
                    <a:bodyPr/>
                    <a:lstStyle/>
                    <a:p>
                      <a:pPr>
                        <a:lnSpc>
                          <a:spcPct val="115000"/>
                        </a:lnSpc>
                        <a:spcAft>
                          <a:spcPts val="0"/>
                        </a:spcAft>
                      </a:pPr>
                      <a:r>
                        <a:rPr lang="fr-FR" sz="1400" dirty="0" smtClean="0">
                          <a:effectLst/>
                        </a:rPr>
                        <a:t>Reproduire </a:t>
                      </a:r>
                      <a:r>
                        <a:rPr lang="fr-FR" sz="1400" dirty="0">
                          <a:effectLst/>
                        </a:rPr>
                        <a:t>un </a:t>
                      </a:r>
                      <a:r>
                        <a:rPr lang="fr-FR" sz="1400" dirty="0" smtClean="0">
                          <a:effectLst/>
                        </a:rPr>
                        <a:t>angle, utiliser </a:t>
                      </a:r>
                      <a:r>
                        <a:rPr lang="fr-FR" sz="1400" dirty="0">
                          <a:effectLst/>
                        </a:rPr>
                        <a:t>le rapporteur. </a:t>
                      </a:r>
                    </a:p>
                    <a:p>
                      <a:pPr>
                        <a:lnSpc>
                          <a:spcPct val="115000"/>
                        </a:lnSpc>
                        <a:spcAft>
                          <a:spcPts val="0"/>
                        </a:spcAft>
                      </a:pPr>
                      <a:r>
                        <a:rPr lang="fr-FR" sz="1400" dirty="0">
                          <a:effectLst/>
                        </a:rPr>
                        <a:t>Montrer qu'il s'agit d'un carré à partir des propriétés de ses diagonales ou de ses axes de </a:t>
                      </a:r>
                      <a:r>
                        <a:rPr lang="fr-FR" sz="1400" dirty="0" smtClean="0">
                          <a:effectLst/>
                        </a:rPr>
                        <a:t>symétrie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912" marR="34912" marT="0" marB="0">
                    <a:solidFill>
                      <a:schemeClr val="bg2"/>
                    </a:solidFill>
                  </a:tcPr>
                </a:tc>
              </a:tr>
              <a:tr h="143977">
                <a:tc gridSpan="3">
                  <a:txBody>
                    <a:bodyPr/>
                    <a:lstStyle/>
                    <a:p>
                      <a:pPr algn="ctr">
                        <a:lnSpc>
                          <a:spcPct val="120000"/>
                        </a:lnSpc>
                        <a:spcAft>
                          <a:spcPts val="0"/>
                        </a:spcAft>
                      </a:pPr>
                      <a:r>
                        <a:rPr lang="fr-FR" sz="1600" b="1" dirty="0">
                          <a:effectLst/>
                        </a:rPr>
                        <a:t>Reconnaître et utiliser quelques relations géométriques </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4912" marR="34912" marT="0" marB="0">
                    <a:solidFill>
                      <a:srgbClr val="FFC000"/>
                    </a:solidFill>
                  </a:tcPr>
                </a:tc>
                <a:tc hMerge="1">
                  <a:txBody>
                    <a:bodyPr/>
                    <a:lstStyle/>
                    <a:p>
                      <a:endParaRPr lang="fr-FR"/>
                    </a:p>
                  </a:txBody>
                  <a:tcPr/>
                </a:tc>
                <a:tc hMerge="1">
                  <a:txBody>
                    <a:bodyPr/>
                    <a:lstStyle/>
                    <a:p>
                      <a:endParaRPr lang="fr-FR"/>
                    </a:p>
                  </a:txBody>
                  <a:tcPr/>
                </a:tc>
              </a:tr>
              <a:tr h="153864">
                <a:tc gridSpan="3">
                  <a:txBody>
                    <a:bodyPr/>
                    <a:lstStyle/>
                    <a:p>
                      <a:pPr>
                        <a:lnSpc>
                          <a:spcPct val="120000"/>
                        </a:lnSpc>
                        <a:spcAft>
                          <a:spcPts val="0"/>
                        </a:spcAft>
                      </a:pPr>
                      <a:r>
                        <a:rPr lang="fr-FR" sz="200" dirty="0">
                          <a:effectLst/>
                        </a:rPr>
                        <a:t> </a:t>
                      </a:r>
                      <a:r>
                        <a:rPr lang="fr-FR" sz="200" dirty="0" smtClean="0">
                          <a:effectLst/>
                        </a:rPr>
                        <a:t>z</a:t>
                      </a:r>
                      <a:endParaRPr lang="fr-FR" sz="200" dirty="0">
                        <a:effectLst/>
                        <a:latin typeface="Calibri" panose="020F0502020204030204" pitchFamily="34" charset="0"/>
                        <a:ea typeface="Calibri" panose="020F0502020204030204" pitchFamily="34" charset="0"/>
                        <a:cs typeface="Times New Roman" panose="02020603050405020304" pitchFamily="18" charset="0"/>
                      </a:endParaRPr>
                    </a:p>
                  </a:txBody>
                  <a:tcPr marL="34912" marR="34912" marT="0" marB="0"/>
                </a:tc>
                <a:tc hMerge="1">
                  <a:txBody>
                    <a:bodyPr/>
                    <a:lstStyle/>
                    <a:p>
                      <a:endParaRPr lang="fr-FR"/>
                    </a:p>
                  </a:txBody>
                  <a:tcPr/>
                </a:tc>
                <a:tc hMerge="1">
                  <a:txBody>
                    <a:bodyPr/>
                    <a:lstStyle/>
                    <a:p>
                      <a:endParaRPr lang="fr-FR"/>
                    </a:p>
                  </a:txBody>
                  <a:tcPr/>
                </a:tc>
              </a:tr>
              <a:tr h="434787">
                <a:tc gridSpan="3">
                  <a:txBody>
                    <a:bodyPr/>
                    <a:lstStyle/>
                    <a:p>
                      <a:pPr>
                        <a:lnSpc>
                          <a:spcPct val="115000"/>
                        </a:lnSpc>
                        <a:spcAft>
                          <a:spcPts val="1000"/>
                        </a:spcAft>
                      </a:pPr>
                      <a:r>
                        <a:rPr lang="fr-FR" sz="1600" dirty="0" smtClean="0">
                          <a:effectLst/>
                        </a:rPr>
                        <a:t>Aspect </a:t>
                      </a:r>
                      <a:r>
                        <a:rPr lang="fr-FR" sz="1600" dirty="0">
                          <a:effectLst/>
                        </a:rPr>
                        <a:t>global de la symétrie plutôt que </a:t>
                      </a:r>
                      <a:r>
                        <a:rPr lang="fr-FR" sz="1600" dirty="0" smtClean="0">
                          <a:effectLst/>
                        </a:rPr>
                        <a:t>de </a:t>
                      </a:r>
                      <a:r>
                        <a:rPr lang="fr-FR" sz="1600" dirty="0">
                          <a:effectLst/>
                        </a:rPr>
                        <a:t>façon détaillée (par le point, le segment, la droite).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4912" marR="34912" marT="0" marB="0">
                    <a:solidFill>
                      <a:schemeClr val="bg2"/>
                    </a:solidFill>
                  </a:tcPr>
                </a:tc>
                <a:tc hMerge="1">
                  <a:txBody>
                    <a:bodyPr/>
                    <a:lstStyle/>
                    <a:p>
                      <a:endParaRPr lang="fr-FR"/>
                    </a:p>
                  </a:txBody>
                  <a:tcPr/>
                </a:tc>
                <a:tc hMerge="1">
                  <a:txBody>
                    <a:bodyPr/>
                    <a:lstStyle/>
                    <a:p>
                      <a:endParaRPr lang="fr-FR"/>
                    </a:p>
                  </a:txBody>
                  <a:tcPr/>
                </a:tc>
              </a:tr>
            </a:tbl>
          </a:graphicData>
        </a:graphic>
      </p:graphicFrame>
      <p:pic>
        <p:nvPicPr>
          <p:cNvPr id="20522" name="Image 4" descr="attention$.png"/>
          <p:cNvPicPr>
            <a:picLocks noChangeAspect="1"/>
          </p:cNvPicPr>
          <p:nvPr/>
        </p:nvPicPr>
        <p:blipFill>
          <a:blip r:embed="rId3" cstate="print"/>
          <a:srcRect/>
          <a:stretch>
            <a:fillRect/>
          </a:stretch>
        </p:blipFill>
        <p:spPr bwMode="auto">
          <a:xfrm rot="617656">
            <a:off x="2725738" y="1801813"/>
            <a:ext cx="358775" cy="317500"/>
          </a:xfrm>
          <a:prstGeom prst="rect">
            <a:avLst/>
          </a:prstGeom>
          <a:noFill/>
          <a:ln w="9525">
            <a:noFill/>
            <a:miter lim="800000"/>
            <a:headEnd/>
            <a:tailEnd/>
          </a:ln>
        </p:spPr>
      </p:pic>
      <p:pic>
        <p:nvPicPr>
          <p:cNvPr id="20523" name="Image 5" descr="attention$.png"/>
          <p:cNvPicPr>
            <a:picLocks noChangeAspect="1"/>
          </p:cNvPicPr>
          <p:nvPr/>
        </p:nvPicPr>
        <p:blipFill>
          <a:blip r:embed="rId3" cstate="print"/>
          <a:srcRect/>
          <a:stretch>
            <a:fillRect/>
          </a:stretch>
        </p:blipFill>
        <p:spPr bwMode="auto">
          <a:xfrm rot="617656">
            <a:off x="1141413" y="3746500"/>
            <a:ext cx="360362" cy="317500"/>
          </a:xfrm>
          <a:prstGeom prst="rect">
            <a:avLst/>
          </a:prstGeom>
          <a:noFill/>
          <a:ln w="9525">
            <a:noFill/>
            <a:miter lim="800000"/>
            <a:headEnd/>
            <a:tailEnd/>
          </a:ln>
        </p:spPr>
      </p:pic>
      <p:pic>
        <p:nvPicPr>
          <p:cNvPr id="20524" name="Image 6" descr="attention$.png"/>
          <p:cNvPicPr>
            <a:picLocks noChangeAspect="1"/>
          </p:cNvPicPr>
          <p:nvPr/>
        </p:nvPicPr>
        <p:blipFill>
          <a:blip r:embed="rId3" cstate="print"/>
          <a:srcRect/>
          <a:stretch>
            <a:fillRect/>
          </a:stretch>
        </p:blipFill>
        <p:spPr bwMode="auto">
          <a:xfrm rot="617656">
            <a:off x="2730500" y="4191000"/>
            <a:ext cx="358775" cy="3175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20522"/>
                                        </p:tgtEl>
                                        <p:attrNameLst>
                                          <p:attrName>style.visibility</p:attrName>
                                        </p:attrNameLst>
                                      </p:cBhvr>
                                      <p:to>
                                        <p:strVal val="visible"/>
                                      </p:to>
                                    </p:set>
                                    <p:anim calcmode="lin" valueType="num">
                                      <p:cBhvr>
                                        <p:cTn id="7" dur="1000" fill="hold"/>
                                        <p:tgtEl>
                                          <p:spTgt spid="20522"/>
                                        </p:tgtEl>
                                        <p:attrNameLst>
                                          <p:attrName>ppt_w</p:attrName>
                                        </p:attrNameLst>
                                      </p:cBhvr>
                                      <p:tavLst>
                                        <p:tav tm="0">
                                          <p:val>
                                            <p:fltVal val="0"/>
                                          </p:val>
                                        </p:tav>
                                        <p:tav tm="100000">
                                          <p:val>
                                            <p:strVal val="#ppt_w"/>
                                          </p:val>
                                        </p:tav>
                                      </p:tavLst>
                                    </p:anim>
                                    <p:anim calcmode="lin" valueType="num">
                                      <p:cBhvr>
                                        <p:cTn id="8" dur="1000" fill="hold"/>
                                        <p:tgtEl>
                                          <p:spTgt spid="20522"/>
                                        </p:tgtEl>
                                        <p:attrNameLst>
                                          <p:attrName>ppt_h</p:attrName>
                                        </p:attrNameLst>
                                      </p:cBhvr>
                                      <p:tavLst>
                                        <p:tav tm="0">
                                          <p:val>
                                            <p:fltVal val="0"/>
                                          </p:val>
                                        </p:tav>
                                        <p:tav tm="100000">
                                          <p:val>
                                            <p:strVal val="#ppt_h"/>
                                          </p:val>
                                        </p:tav>
                                      </p:tavLst>
                                    </p:anim>
                                    <p:anim calcmode="lin" valueType="num">
                                      <p:cBhvr>
                                        <p:cTn id="9" dur="1000" fill="hold"/>
                                        <p:tgtEl>
                                          <p:spTgt spid="2052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052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20523"/>
                                        </p:tgtEl>
                                        <p:attrNameLst>
                                          <p:attrName>style.visibility</p:attrName>
                                        </p:attrNameLst>
                                      </p:cBhvr>
                                      <p:to>
                                        <p:strVal val="visible"/>
                                      </p:to>
                                    </p:set>
                                    <p:anim calcmode="lin" valueType="num">
                                      <p:cBhvr>
                                        <p:cTn id="15" dur="1000" fill="hold"/>
                                        <p:tgtEl>
                                          <p:spTgt spid="20523"/>
                                        </p:tgtEl>
                                        <p:attrNameLst>
                                          <p:attrName>ppt_w</p:attrName>
                                        </p:attrNameLst>
                                      </p:cBhvr>
                                      <p:tavLst>
                                        <p:tav tm="0">
                                          <p:val>
                                            <p:fltVal val="0"/>
                                          </p:val>
                                        </p:tav>
                                        <p:tav tm="100000">
                                          <p:val>
                                            <p:strVal val="#ppt_w"/>
                                          </p:val>
                                        </p:tav>
                                      </p:tavLst>
                                    </p:anim>
                                    <p:anim calcmode="lin" valueType="num">
                                      <p:cBhvr>
                                        <p:cTn id="16" dur="1000" fill="hold"/>
                                        <p:tgtEl>
                                          <p:spTgt spid="20523"/>
                                        </p:tgtEl>
                                        <p:attrNameLst>
                                          <p:attrName>ppt_h</p:attrName>
                                        </p:attrNameLst>
                                      </p:cBhvr>
                                      <p:tavLst>
                                        <p:tav tm="0">
                                          <p:val>
                                            <p:fltVal val="0"/>
                                          </p:val>
                                        </p:tav>
                                        <p:tav tm="100000">
                                          <p:val>
                                            <p:strVal val="#ppt_h"/>
                                          </p:val>
                                        </p:tav>
                                      </p:tavLst>
                                    </p:anim>
                                    <p:anim calcmode="lin" valueType="num">
                                      <p:cBhvr>
                                        <p:cTn id="17" dur="1000" fill="hold"/>
                                        <p:tgtEl>
                                          <p:spTgt spid="20523"/>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2052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nodeType="clickEffect">
                                  <p:stCondLst>
                                    <p:cond delay="0"/>
                                  </p:stCondLst>
                                  <p:childTnLst>
                                    <p:set>
                                      <p:cBhvr>
                                        <p:cTn id="22" dur="1" fill="hold">
                                          <p:stCondLst>
                                            <p:cond delay="0"/>
                                          </p:stCondLst>
                                        </p:cTn>
                                        <p:tgtEl>
                                          <p:spTgt spid="20524"/>
                                        </p:tgtEl>
                                        <p:attrNameLst>
                                          <p:attrName>style.visibility</p:attrName>
                                        </p:attrNameLst>
                                      </p:cBhvr>
                                      <p:to>
                                        <p:strVal val="visible"/>
                                      </p:to>
                                    </p:set>
                                    <p:anim calcmode="lin" valueType="num">
                                      <p:cBhvr>
                                        <p:cTn id="23" dur="1000" fill="hold"/>
                                        <p:tgtEl>
                                          <p:spTgt spid="20524"/>
                                        </p:tgtEl>
                                        <p:attrNameLst>
                                          <p:attrName>ppt_w</p:attrName>
                                        </p:attrNameLst>
                                      </p:cBhvr>
                                      <p:tavLst>
                                        <p:tav tm="0">
                                          <p:val>
                                            <p:fltVal val="0"/>
                                          </p:val>
                                        </p:tav>
                                        <p:tav tm="100000">
                                          <p:val>
                                            <p:strVal val="#ppt_w"/>
                                          </p:val>
                                        </p:tav>
                                      </p:tavLst>
                                    </p:anim>
                                    <p:anim calcmode="lin" valueType="num">
                                      <p:cBhvr>
                                        <p:cTn id="24" dur="1000" fill="hold"/>
                                        <p:tgtEl>
                                          <p:spTgt spid="20524"/>
                                        </p:tgtEl>
                                        <p:attrNameLst>
                                          <p:attrName>ppt_h</p:attrName>
                                        </p:attrNameLst>
                                      </p:cBhvr>
                                      <p:tavLst>
                                        <p:tav tm="0">
                                          <p:val>
                                            <p:fltVal val="0"/>
                                          </p:val>
                                        </p:tav>
                                        <p:tav tm="100000">
                                          <p:val>
                                            <p:strVal val="#ppt_h"/>
                                          </p:val>
                                        </p:tav>
                                      </p:tavLst>
                                    </p:anim>
                                    <p:anim calcmode="lin" valueType="num">
                                      <p:cBhvr>
                                        <p:cTn id="25" dur="1000" fill="hold"/>
                                        <p:tgtEl>
                                          <p:spTgt spid="20524"/>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2052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1"/>
          <p:cNvSpPr>
            <a:spLocks noGrp="1"/>
          </p:cNvSpPr>
          <p:nvPr>
            <p:ph type="title"/>
          </p:nvPr>
        </p:nvSpPr>
        <p:spPr/>
        <p:txBody>
          <a:bodyPr/>
          <a:lstStyle/>
          <a:p>
            <a:endParaRPr lang="fr-FR" smtClean="0"/>
          </a:p>
        </p:txBody>
      </p:sp>
      <p:pic>
        <p:nvPicPr>
          <p:cNvPr id="20483" name="Picture 2"/>
          <p:cNvPicPr>
            <a:picLocks noGrp="1" noChangeAspect="1" noChangeArrowheads="1"/>
          </p:cNvPicPr>
          <p:nvPr>
            <p:ph idx="1"/>
          </p:nvPr>
        </p:nvPicPr>
        <p:blipFill>
          <a:blip r:embed="rId3" cstate="print"/>
          <a:srcRect/>
          <a:stretch>
            <a:fillRect/>
          </a:stretch>
        </p:blipFill>
        <p:spPr>
          <a:xfrm rot="21390089">
            <a:off x="698500" y="749300"/>
            <a:ext cx="6765925" cy="5434013"/>
          </a:xfrm>
          <a:noFill/>
        </p:spPr>
      </p:pic>
      <p:pic>
        <p:nvPicPr>
          <p:cNvPr id="20484" name="Picture 3"/>
          <p:cNvPicPr>
            <a:picLocks noChangeAspect="1" noChangeArrowheads="1"/>
          </p:cNvPicPr>
          <p:nvPr/>
        </p:nvPicPr>
        <p:blipFill>
          <a:blip r:embed="rId4" cstate="print"/>
          <a:srcRect t="40266" r="33891"/>
          <a:stretch>
            <a:fillRect/>
          </a:stretch>
        </p:blipFill>
        <p:spPr bwMode="auto">
          <a:xfrm rot="463690">
            <a:off x="3924300" y="1844675"/>
            <a:ext cx="5219700" cy="3311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fontScale="90000"/>
          </a:bodyPr>
          <a:lstStyle/>
          <a:p>
            <a:pPr eaLnBrk="1" fontAlgn="auto" hangingPunct="1">
              <a:spcAft>
                <a:spcPts val="0"/>
              </a:spcAft>
              <a:defRPr/>
            </a:pPr>
            <a:r>
              <a:rPr lang="fr-FR" dirty="0" smtClean="0"/>
              <a:t>Quelques points-clés généraux</a:t>
            </a:r>
            <a:br>
              <a:rPr lang="fr-FR" dirty="0" smtClean="0"/>
            </a:br>
            <a:r>
              <a:rPr lang="fr-FR" dirty="0" smtClean="0"/>
              <a:t> Cycle 2</a:t>
            </a:r>
            <a:endParaRPr lang="fr-FR" dirty="0"/>
          </a:p>
        </p:txBody>
      </p:sp>
      <p:sp>
        <p:nvSpPr>
          <p:cNvPr id="3" name="Espace réservé du contenu 2"/>
          <p:cNvSpPr>
            <a:spLocks noGrp="1"/>
          </p:cNvSpPr>
          <p:nvPr>
            <p:ph idx="1"/>
          </p:nvPr>
        </p:nvSpPr>
        <p:spPr>
          <a:xfrm>
            <a:off x="457200" y="1600200"/>
            <a:ext cx="8229600" cy="4781550"/>
          </a:xfrm>
        </p:spPr>
        <p:txBody>
          <a:bodyPr rtlCol="0">
            <a:normAutofit fontScale="85000" lnSpcReduction="10000"/>
          </a:bodyPr>
          <a:lstStyle/>
          <a:p>
            <a:pPr eaLnBrk="1" fontAlgn="auto" hangingPunct="1">
              <a:spcAft>
                <a:spcPts val="0"/>
              </a:spcAft>
              <a:buFont typeface="Arial" pitchFamily="34" charset="0"/>
              <a:buChar char="•"/>
              <a:defRPr/>
            </a:pPr>
            <a:r>
              <a:rPr lang="fr-FR" dirty="0" smtClean="0"/>
              <a:t>Résolution de problèmes au centre de l’activité</a:t>
            </a:r>
          </a:p>
          <a:p>
            <a:pPr eaLnBrk="1" fontAlgn="auto" hangingPunct="1">
              <a:spcAft>
                <a:spcPts val="0"/>
              </a:spcAft>
              <a:buFont typeface="Arial" pitchFamily="34" charset="0"/>
              <a:buChar char="•"/>
              <a:defRPr/>
            </a:pPr>
            <a:r>
              <a:rPr lang="fr-FR" dirty="0" smtClean="0"/>
              <a:t>La composante écrite de l’activité mathématique devient essentielle</a:t>
            </a:r>
          </a:p>
          <a:p>
            <a:pPr lvl="1" eaLnBrk="1" fontAlgn="auto" hangingPunct="1">
              <a:spcAft>
                <a:spcPts val="0"/>
              </a:spcAft>
              <a:buFont typeface="Arial" pitchFamily="34" charset="0"/>
              <a:buChar char="–"/>
              <a:defRPr/>
            </a:pPr>
            <a:r>
              <a:rPr lang="fr-FR" sz="2200" dirty="0" smtClean="0">
                <a:solidFill>
                  <a:schemeClr val="bg1">
                    <a:lumMod val="50000"/>
                  </a:schemeClr>
                </a:solidFill>
              </a:rPr>
              <a:t>Écritures et représentations produites par les élèves évoluent vers des formes conventionnelles</a:t>
            </a:r>
          </a:p>
          <a:p>
            <a:pPr eaLnBrk="1" fontAlgn="auto" hangingPunct="1">
              <a:spcAft>
                <a:spcPts val="0"/>
              </a:spcAft>
              <a:buFont typeface="Arial" pitchFamily="34" charset="0"/>
              <a:buChar char="•"/>
              <a:defRPr/>
            </a:pPr>
            <a:r>
              <a:rPr lang="fr-FR" dirty="0" smtClean="0"/>
              <a:t>Etudier différentes manières de désigner les nombres</a:t>
            </a:r>
          </a:p>
          <a:p>
            <a:pPr marL="742950" lvl="2" indent="-342900" eaLnBrk="1" fontAlgn="auto" hangingPunct="1">
              <a:spcAft>
                <a:spcPts val="0"/>
              </a:spcAft>
              <a:buFont typeface="Arial" pitchFamily="34" charset="0"/>
              <a:buNone/>
              <a:defRPr/>
            </a:pPr>
            <a:r>
              <a:rPr lang="fr-FR" sz="2000" dirty="0" smtClean="0">
                <a:solidFill>
                  <a:schemeClr val="bg1">
                    <a:lumMod val="50000"/>
                  </a:schemeClr>
                </a:solidFill>
              </a:rPr>
              <a:t>- 	Écriture en chiffres, noms à l’oral, compositions-décompositions fondées sur les propriétés numériques, décompositions en unités de numérations</a:t>
            </a:r>
            <a:endParaRPr lang="fr-FR" dirty="0" smtClean="0"/>
          </a:p>
          <a:p>
            <a:pPr eaLnBrk="1" fontAlgn="auto" hangingPunct="1">
              <a:spcAft>
                <a:spcPts val="0"/>
              </a:spcAft>
              <a:buFont typeface="Arial" pitchFamily="34" charset="0"/>
              <a:buChar char="•"/>
              <a:defRPr/>
            </a:pPr>
            <a:r>
              <a:rPr lang="fr-FR" dirty="0" smtClean="0"/>
              <a:t>Etudier les 4 opérations à partir de problèmes qui leur donnent du sens </a:t>
            </a:r>
          </a:p>
          <a:p>
            <a:pPr eaLnBrk="1" fontAlgn="auto" hangingPunct="1">
              <a:spcAft>
                <a:spcPts val="0"/>
              </a:spcAft>
              <a:buFont typeface="Arial" pitchFamily="34" charset="0"/>
              <a:buChar char="•"/>
              <a:defRPr/>
            </a:pPr>
            <a:r>
              <a:rPr lang="fr-FR" dirty="0" smtClean="0"/>
              <a:t>Pratique quotidienne du calcul mental conforte la maitrise des nombres et des opérations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8229600" cy="4781550"/>
          </a:xfrm>
        </p:spPr>
        <p:txBody>
          <a:bodyPr rtlCol="0">
            <a:normAutofit lnSpcReduction="10000"/>
          </a:bodyPr>
          <a:lstStyle/>
          <a:p>
            <a:pPr eaLnBrk="1" fontAlgn="auto" hangingPunct="1">
              <a:spcAft>
                <a:spcPts val="0"/>
              </a:spcAft>
              <a:buFont typeface="Arial" pitchFamily="34" charset="0"/>
              <a:buChar char="•"/>
              <a:defRPr/>
            </a:pPr>
            <a:r>
              <a:rPr lang="fr-FR" dirty="0" smtClean="0"/>
              <a:t>Résolution de problèmes à la fois critère d’acquisition des compétences et moyen d’assurer l’appropriation des connaissances</a:t>
            </a:r>
          </a:p>
          <a:p>
            <a:pPr eaLnBrk="1" fontAlgn="auto" hangingPunct="1">
              <a:spcAft>
                <a:spcPts val="0"/>
              </a:spcAft>
              <a:buFont typeface="Arial" pitchFamily="34" charset="0"/>
              <a:buChar char="•"/>
              <a:defRPr/>
            </a:pPr>
            <a:r>
              <a:rPr lang="fr-FR" dirty="0" smtClean="0"/>
              <a:t>Mise en perspective historique des connaissances</a:t>
            </a:r>
          </a:p>
          <a:p>
            <a:pPr eaLnBrk="1" fontAlgn="auto" hangingPunct="1">
              <a:spcAft>
                <a:spcPts val="0"/>
              </a:spcAft>
              <a:buFont typeface="Arial" pitchFamily="34" charset="0"/>
              <a:buChar char="•"/>
              <a:defRPr/>
            </a:pPr>
            <a:r>
              <a:rPr lang="fr-FR" dirty="0" smtClean="0"/>
              <a:t>Les activités géométriques accordent une plus grande place au raisonnement et à l’argumentation qu’au cycle 2</a:t>
            </a:r>
          </a:p>
          <a:p>
            <a:pPr eaLnBrk="1" fontAlgn="auto" hangingPunct="1">
              <a:spcAft>
                <a:spcPts val="0"/>
              </a:spcAft>
              <a:buFont typeface="Arial" pitchFamily="34" charset="0"/>
              <a:buChar char="•"/>
              <a:defRPr/>
            </a:pPr>
            <a:r>
              <a:rPr lang="fr-FR" dirty="0" smtClean="0"/>
              <a:t>Place des outils numériques (géométrie dynamique, programmation, cartes et plans…)</a:t>
            </a:r>
          </a:p>
          <a:p>
            <a:pPr eaLnBrk="1" fontAlgn="auto" hangingPunct="1">
              <a:spcAft>
                <a:spcPts val="0"/>
              </a:spcAft>
              <a:buFont typeface="Arial" pitchFamily="34" charset="0"/>
              <a:buChar char="•"/>
              <a:defRPr/>
            </a:pPr>
            <a:endParaRPr lang="fr-FR" sz="2400" dirty="0" smtClean="0"/>
          </a:p>
        </p:txBody>
      </p:sp>
      <p:sp>
        <p:nvSpPr>
          <p:cNvPr id="5" name="Titre 1"/>
          <p:cNvSpPr>
            <a:spLocks noGrp="1"/>
          </p:cNvSpPr>
          <p:nvPr>
            <p:ph type="title"/>
          </p:nvPr>
        </p:nvSpPr>
        <p:spPr/>
        <p:txBody>
          <a:bodyPr rtlCol="0">
            <a:normAutofit fontScale="90000"/>
          </a:bodyPr>
          <a:lstStyle/>
          <a:p>
            <a:pPr eaLnBrk="1" fontAlgn="auto" hangingPunct="1">
              <a:spcAft>
                <a:spcPts val="0"/>
              </a:spcAft>
              <a:defRPr/>
            </a:pPr>
            <a:r>
              <a:rPr lang="fr-FR" dirty="0" smtClean="0"/>
              <a:t>Quelques points-clés généraux</a:t>
            </a:r>
            <a:br>
              <a:rPr lang="fr-FR" dirty="0" smtClean="0"/>
            </a:br>
            <a:r>
              <a:rPr lang="fr-FR" dirty="0" smtClean="0"/>
              <a:t> Cycle 3</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re 1"/>
          <p:cNvSpPr>
            <a:spLocks noGrp="1"/>
          </p:cNvSpPr>
          <p:nvPr>
            <p:ph type="title"/>
          </p:nvPr>
        </p:nvSpPr>
        <p:spPr>
          <a:xfrm>
            <a:off x="468313" y="2708275"/>
            <a:ext cx="8229600" cy="1143000"/>
          </a:xfrm>
        </p:spPr>
        <p:txBody>
          <a:bodyPr/>
          <a:lstStyle/>
          <a:p>
            <a:pPr eaLnBrk="1" hangingPunct="1"/>
            <a:r>
              <a:rPr lang="fr-FR" smtClean="0"/>
              <a:t>Nombres et calculs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re 1"/>
          <p:cNvSpPr>
            <a:spLocks noGrp="1"/>
          </p:cNvSpPr>
          <p:nvPr>
            <p:ph type="title"/>
          </p:nvPr>
        </p:nvSpPr>
        <p:spPr/>
        <p:txBody>
          <a:bodyPr/>
          <a:lstStyle/>
          <a:p>
            <a:pPr eaLnBrk="1" hangingPunct="1"/>
            <a:r>
              <a:rPr lang="fr-FR" smtClean="0"/>
              <a:t>Nombres et calculs C2</a:t>
            </a:r>
          </a:p>
        </p:txBody>
      </p:sp>
      <p:sp>
        <p:nvSpPr>
          <p:cNvPr id="3" name="Espace réservé du contenu 2"/>
          <p:cNvSpPr>
            <a:spLocks noGrp="1"/>
          </p:cNvSpPr>
          <p:nvPr>
            <p:ph idx="1"/>
          </p:nvPr>
        </p:nvSpPr>
        <p:spPr>
          <a:xfrm>
            <a:off x="457200" y="1600200"/>
            <a:ext cx="8229600" cy="4924425"/>
          </a:xfrm>
        </p:spPr>
        <p:txBody>
          <a:bodyPr rtlCol="0">
            <a:normAutofit fontScale="77500" lnSpcReduction="20000"/>
          </a:bodyPr>
          <a:lstStyle/>
          <a:p>
            <a:pPr eaLnBrk="1" fontAlgn="auto" hangingPunct="1">
              <a:spcAft>
                <a:spcPts val="0"/>
              </a:spcAft>
              <a:buFont typeface="Arial" pitchFamily="34" charset="0"/>
              <a:buNone/>
              <a:defRPr/>
            </a:pPr>
            <a:r>
              <a:rPr lang="fr-FR" i="1" dirty="0" smtClean="0"/>
              <a:t>En appui sur les quantités et les grandeurs, en travaillant selon plusieurs axes : </a:t>
            </a:r>
          </a:p>
          <a:p>
            <a:pPr eaLnBrk="1" fontAlgn="auto" hangingPunct="1">
              <a:spcAft>
                <a:spcPts val="0"/>
              </a:spcAft>
              <a:buFont typeface="Wingdings"/>
              <a:buChar char="è"/>
              <a:defRPr/>
            </a:pPr>
            <a:r>
              <a:rPr lang="fr-FR" dirty="0" smtClean="0">
                <a:sym typeface="Wingdings" pitchFamily="2" charset="2"/>
              </a:rPr>
              <a:t>Des résolutions de problèmes </a:t>
            </a:r>
            <a:r>
              <a:rPr lang="fr-FR" dirty="0" err="1" smtClean="0">
                <a:sym typeface="Wingdings" pitchFamily="2" charset="2"/>
              </a:rPr>
              <a:t>contextualisés</a:t>
            </a:r>
            <a:endParaRPr lang="fr-FR" dirty="0" smtClean="0">
              <a:sym typeface="Wingdings" pitchFamily="2" charset="2"/>
            </a:endParaRPr>
          </a:p>
          <a:p>
            <a:pPr marL="342900" lvl="1" indent="-342900" eaLnBrk="1" fontAlgn="auto" hangingPunct="1">
              <a:spcAft>
                <a:spcPts val="0"/>
              </a:spcAft>
              <a:buFont typeface="Arial" pitchFamily="34" charset="0"/>
              <a:buNone/>
              <a:defRPr/>
            </a:pPr>
            <a:r>
              <a:rPr lang="fr-FR" sz="2200" dirty="0" smtClean="0">
                <a:solidFill>
                  <a:schemeClr val="bg1">
                    <a:lumMod val="50000"/>
                  </a:schemeClr>
                </a:solidFill>
              </a:rPr>
              <a:t>	- Dénombrer, mesurer des grandeurs, repérer un rang, prévoir des résultats d’actions sur des collections ou des grandeurs</a:t>
            </a:r>
          </a:p>
          <a:p>
            <a:pPr marL="342900" lvl="1" indent="-342900" eaLnBrk="1" fontAlgn="auto" hangingPunct="1">
              <a:spcAft>
                <a:spcPts val="0"/>
              </a:spcAft>
              <a:buFont typeface="Arial" pitchFamily="34" charset="0"/>
              <a:buNone/>
              <a:defRPr/>
            </a:pPr>
            <a:r>
              <a:rPr lang="fr-FR" sz="2200" dirty="0">
                <a:solidFill>
                  <a:schemeClr val="bg1">
                    <a:lumMod val="50000"/>
                  </a:schemeClr>
                </a:solidFill>
              </a:rPr>
              <a:t>	</a:t>
            </a:r>
            <a:r>
              <a:rPr lang="fr-FR" sz="2200" dirty="0" smtClean="0">
                <a:solidFill>
                  <a:schemeClr val="bg1">
                    <a:lumMod val="50000"/>
                  </a:schemeClr>
                </a:solidFill>
              </a:rPr>
              <a:t>- D’abord sur des objets matériels puis évoqués à l’oral ou à l’écrit (introduction des 4 opérations)</a:t>
            </a:r>
            <a:endParaRPr lang="fr-FR" dirty="0" smtClean="0">
              <a:sym typeface="Wingdings" pitchFamily="2" charset="2"/>
            </a:endParaRPr>
          </a:p>
          <a:p>
            <a:pPr eaLnBrk="1" fontAlgn="auto" hangingPunct="1">
              <a:spcAft>
                <a:spcPts val="0"/>
              </a:spcAft>
              <a:buFont typeface="Wingdings"/>
              <a:buChar char="è"/>
              <a:defRPr/>
            </a:pPr>
            <a:r>
              <a:rPr lang="fr-FR" dirty="0" smtClean="0">
                <a:sym typeface="Wingdings" pitchFamily="2" charset="2"/>
              </a:rPr>
              <a:t>L’étude de relations internes aux nombres</a:t>
            </a:r>
          </a:p>
          <a:p>
            <a:pPr marL="342900" lvl="1" indent="-342900" eaLnBrk="1" fontAlgn="auto" hangingPunct="1">
              <a:spcAft>
                <a:spcPts val="0"/>
              </a:spcAft>
              <a:buFont typeface="Arial" pitchFamily="34" charset="0"/>
              <a:buNone/>
              <a:defRPr/>
            </a:pPr>
            <a:r>
              <a:rPr lang="fr-FR" sz="2200" dirty="0">
                <a:solidFill>
                  <a:schemeClr val="bg1">
                    <a:lumMod val="50000"/>
                  </a:schemeClr>
                </a:solidFill>
              </a:rPr>
              <a:t>	</a:t>
            </a:r>
            <a:r>
              <a:rPr lang="fr-FR" sz="2200" dirty="0" smtClean="0">
                <a:solidFill>
                  <a:schemeClr val="bg1">
                    <a:lumMod val="50000"/>
                  </a:schemeClr>
                </a:solidFill>
              </a:rPr>
              <a:t>- Notion de successeur, décomposer/recomposer, changer d’unités de numération de référence, comparer, ranger, itérer une suite</a:t>
            </a:r>
          </a:p>
          <a:p>
            <a:pPr eaLnBrk="1" fontAlgn="auto" hangingPunct="1">
              <a:spcAft>
                <a:spcPts val="0"/>
              </a:spcAft>
              <a:buFont typeface="Wingdings"/>
              <a:buChar char="è"/>
              <a:defRPr/>
            </a:pPr>
            <a:r>
              <a:rPr lang="fr-FR" dirty="0" smtClean="0">
                <a:sym typeface="Wingdings" pitchFamily="2" charset="2"/>
              </a:rPr>
              <a:t>L’étude des différentes désignations orales et écrites</a:t>
            </a:r>
          </a:p>
          <a:p>
            <a:pPr eaLnBrk="1" fontAlgn="auto" hangingPunct="1">
              <a:spcAft>
                <a:spcPts val="0"/>
              </a:spcAft>
              <a:buFont typeface="Wingdings"/>
              <a:buChar char="è"/>
              <a:defRPr/>
            </a:pPr>
            <a:r>
              <a:rPr lang="fr-FR" dirty="0" smtClean="0">
                <a:sym typeface="Wingdings" pitchFamily="2" charset="2"/>
              </a:rPr>
              <a:t>L’appropriation de stratégies de calcul</a:t>
            </a:r>
          </a:p>
          <a:p>
            <a:pPr marL="342900" lvl="1" indent="-342900" eaLnBrk="1" fontAlgn="auto" hangingPunct="1">
              <a:spcAft>
                <a:spcPts val="0"/>
              </a:spcAft>
              <a:buFont typeface="Arial" pitchFamily="34" charset="0"/>
              <a:buNone/>
              <a:defRPr/>
            </a:pPr>
            <a:r>
              <a:rPr lang="fr-FR" sz="2200" dirty="0" smtClean="0">
                <a:solidFill>
                  <a:schemeClr val="bg1">
                    <a:lumMod val="50000"/>
                  </a:schemeClr>
                </a:solidFill>
              </a:rPr>
              <a:t>	- Ces stratégies s’appuient sur la connaissance de faits numériques mémorisés et sur celle des propriétés des opérations et de la numération. </a:t>
            </a:r>
          </a:p>
          <a:p>
            <a:pPr eaLnBrk="1" fontAlgn="auto" hangingPunct="1">
              <a:spcAft>
                <a:spcPts val="0"/>
              </a:spcAft>
              <a:buFont typeface="Wingdings"/>
              <a:buChar char="è"/>
              <a:defRPr/>
            </a:pPr>
            <a:r>
              <a:rPr lang="fr-FR" dirty="0" smtClean="0">
                <a:sym typeface="Wingdings" pitchFamily="2" charset="2"/>
              </a:rPr>
              <a:t>Une bonne connaissance des nombres inférieurs à mille et de leurs relations</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nvGraphicFramePr>
        <p:xfrm>
          <a:off x="34925" y="0"/>
          <a:ext cx="8929563" cy="6794371"/>
        </p:xfrm>
        <a:graphic>
          <a:graphicData uri="http://schemas.openxmlformats.org/drawingml/2006/table">
            <a:tbl>
              <a:tblPr firstRow="1" firstCol="1" bandRow="1"/>
              <a:tblGrid>
                <a:gridCol w="2085103"/>
                <a:gridCol w="719001"/>
                <a:gridCol w="814983"/>
                <a:gridCol w="450049"/>
                <a:gridCol w="460571"/>
                <a:gridCol w="1653703"/>
                <a:gridCol w="2746153"/>
              </a:tblGrid>
              <a:tr h="171060">
                <a:tc gridSpan="2">
                  <a:txBody>
                    <a:bodyPr/>
                    <a:lstStyle/>
                    <a:p>
                      <a:pPr algn="ctr">
                        <a:lnSpc>
                          <a:spcPct val="115000"/>
                        </a:lnSpc>
                        <a:spcAft>
                          <a:spcPts val="0"/>
                        </a:spcAft>
                      </a:pPr>
                      <a:r>
                        <a:rPr lang="fr-FR" sz="1400" b="1" dirty="0">
                          <a:effectLst/>
                          <a:latin typeface="Calibri" panose="020F0502020204030204" pitchFamily="34" charset="0"/>
                          <a:ea typeface="Calibri" panose="020F0502020204030204" pitchFamily="34" charset="0"/>
                          <a:cs typeface="Times New Roman" panose="02020603050405020304" pitchFamily="18" charset="0"/>
                        </a:rPr>
                        <a:t>CP</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973" marR="36973"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fr-FR"/>
                    </a:p>
                  </a:txBody>
                  <a:tcPr/>
                </a:tc>
                <a:tc gridSpan="4">
                  <a:txBody>
                    <a:bodyPr/>
                    <a:lstStyle/>
                    <a:p>
                      <a:pPr algn="ctr">
                        <a:lnSpc>
                          <a:spcPct val="115000"/>
                        </a:lnSpc>
                        <a:spcAft>
                          <a:spcPts val="0"/>
                        </a:spcAft>
                      </a:pPr>
                      <a:r>
                        <a:rPr lang="fr-FR" sz="1400" b="1" dirty="0">
                          <a:effectLst/>
                          <a:latin typeface="Calibri" panose="020F0502020204030204" pitchFamily="34" charset="0"/>
                          <a:ea typeface="Calibri" panose="020F0502020204030204" pitchFamily="34" charset="0"/>
                          <a:cs typeface="Times New Roman" panose="02020603050405020304" pitchFamily="18" charset="0"/>
                        </a:rPr>
                        <a:t>CE1</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973" marR="36973"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fr-FR" sz="600">
                        <a:effectLst/>
                        <a:latin typeface="Calibri" panose="020F0502020204030204" pitchFamily="34" charset="0"/>
                        <a:ea typeface="Calibri" panose="020F0502020204030204" pitchFamily="34" charset="0"/>
                        <a:cs typeface="Times New Roman" panose="02020603050405020304" pitchFamily="18" charset="0"/>
                      </a:endParaRPr>
                    </a:p>
                  </a:txBody>
                  <a:tcPr marL="36973" marR="36973"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a:lnSpc>
                          <a:spcPct val="115000"/>
                        </a:lnSpc>
                        <a:spcAft>
                          <a:spcPts val="0"/>
                        </a:spcAft>
                      </a:pPr>
                      <a:r>
                        <a:rPr lang="fr-FR" sz="1400" b="1" dirty="0">
                          <a:effectLst/>
                          <a:latin typeface="Calibri" panose="020F0502020204030204" pitchFamily="34" charset="0"/>
                          <a:ea typeface="Calibri" panose="020F0502020204030204" pitchFamily="34" charset="0"/>
                          <a:cs typeface="Times New Roman" panose="02020603050405020304" pitchFamily="18" charset="0"/>
                        </a:rPr>
                        <a:t>CE2</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973" marR="36973" marT="0" marB="0">
                    <a:lnL>
                      <a:noFill/>
                    </a:lnL>
                    <a:lnR>
                      <a:noFill/>
                    </a:lnR>
                    <a:lnT>
                      <a:noFill/>
                    </a:lnT>
                    <a:lnB w="12700" cap="flat" cmpd="sng" algn="ctr">
                      <a:solidFill>
                        <a:srgbClr val="000000"/>
                      </a:solidFill>
                      <a:prstDash val="solid"/>
                      <a:round/>
                      <a:headEnd type="none" w="med" len="med"/>
                      <a:tailEnd type="none" w="med" len="med"/>
                    </a:lnB>
                  </a:tcPr>
                </a:tc>
              </a:tr>
              <a:tr h="245722">
                <a:tc gridSpan="2">
                  <a:txBody>
                    <a:bodyPr/>
                    <a:lstStyle/>
                    <a:p>
                      <a:pPr algn="ctr">
                        <a:lnSpc>
                          <a:spcPct val="115000"/>
                        </a:lnSpc>
                        <a:spcAft>
                          <a:spcPts val="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Jusqu’à 100</a:t>
                      </a:r>
                    </a:p>
                  </a:txBody>
                  <a:tcPr marL="36973" marR="369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c gridSpan="4">
                  <a:txBody>
                    <a:bodyPr/>
                    <a:lstStyle/>
                    <a:p>
                      <a:pPr algn="ctr">
                        <a:lnSpc>
                          <a:spcPct val="115000"/>
                        </a:lnSpc>
                        <a:spcAft>
                          <a:spcPts val="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Jusqu’à 1 000</a:t>
                      </a:r>
                    </a:p>
                  </a:txBody>
                  <a:tcPr marL="36973" marR="369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pPr algn="ctr">
                        <a:lnSpc>
                          <a:spcPct val="115000"/>
                        </a:lnSpc>
                        <a:spcAft>
                          <a:spcPts val="0"/>
                        </a:spcAft>
                      </a:pPr>
                      <a:endParaRPr lang="fr-FR" sz="600">
                        <a:effectLst/>
                        <a:latin typeface="Calibri" panose="020F0502020204030204" pitchFamily="34" charset="0"/>
                        <a:ea typeface="Calibri" panose="020F0502020204030204" pitchFamily="34" charset="0"/>
                        <a:cs typeface="Times New Roman" panose="02020603050405020304" pitchFamily="18" charset="0"/>
                      </a:endParaRPr>
                    </a:p>
                  </a:txBody>
                  <a:tcPr marL="36973" marR="369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c hMerge="1">
                  <a:txBody>
                    <a:bodyPr/>
                    <a:lstStyle/>
                    <a:p>
                      <a:endParaRPr lang="fr-FR"/>
                    </a:p>
                  </a:txBody>
                  <a:tcPr/>
                </a:tc>
                <a:tc>
                  <a:txBody>
                    <a:bodyPr/>
                    <a:lstStyle/>
                    <a:p>
                      <a:pPr algn="ctr">
                        <a:lnSpc>
                          <a:spcPct val="115000"/>
                        </a:lnSpc>
                        <a:spcAft>
                          <a:spcPts val="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Jusqu’à 10 000</a:t>
                      </a:r>
                    </a:p>
                  </a:txBody>
                  <a:tcPr marL="36973" marR="369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158671">
                <a:tc gridSpan="7">
                  <a:txBody>
                    <a:bodyPr/>
                    <a:lstStyle/>
                    <a:p>
                      <a:pPr algn="ctr">
                        <a:lnSpc>
                          <a:spcPct val="115000"/>
                        </a:lnSpc>
                        <a:spcAft>
                          <a:spcPts val="0"/>
                        </a:spcAft>
                      </a:pPr>
                      <a:r>
                        <a:rPr lang="fr-FR" sz="1100" b="1">
                          <a:effectLst/>
                          <a:latin typeface="Calibri" panose="020F0502020204030204" pitchFamily="34" charset="0"/>
                          <a:ea typeface="Calibri" panose="020F0502020204030204" pitchFamily="34" charset="0"/>
                          <a:cs typeface="Times New Roman" panose="02020603050405020304" pitchFamily="18" charset="0"/>
                        </a:rPr>
                        <a:t>Comprendre et utiliser des nombres entiers pour dénombrer, ordonner, repérer, comparer</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36973" marR="369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712749">
                <a:tc gridSpan="7">
                  <a:txBody>
                    <a:bodyPr/>
                    <a:lstStyle/>
                    <a:p>
                      <a:pPr marL="342900" lvl="0" indent="-342900">
                        <a:lnSpc>
                          <a:spcPct val="115000"/>
                        </a:lnSpc>
                        <a:spcAft>
                          <a:spcPts val="0"/>
                        </a:spcAft>
                        <a:buFont typeface="Symbol" panose="05050102010706020507" pitchFamily="18" charset="2"/>
                        <a:buChar char=""/>
                      </a:pPr>
                      <a:r>
                        <a:rPr lang="fr-FR" sz="1100">
                          <a:effectLst/>
                          <a:latin typeface="Calibri" panose="020F0502020204030204" pitchFamily="34" charset="0"/>
                          <a:ea typeface="Calibri" panose="020F0502020204030204" pitchFamily="34" charset="0"/>
                          <a:cs typeface="Times New Roman" panose="02020603050405020304" pitchFamily="18" charset="0"/>
                        </a:rPr>
                        <a:t>Dénombrer, constituer et comparer des collections.</a:t>
                      </a:r>
                    </a:p>
                    <a:p>
                      <a:pPr marL="342900" lvl="0" indent="-342900">
                        <a:lnSpc>
                          <a:spcPct val="115000"/>
                        </a:lnSpc>
                        <a:spcAft>
                          <a:spcPts val="0"/>
                        </a:spcAft>
                        <a:buFont typeface="Symbol" panose="05050102010706020507" pitchFamily="18" charset="2"/>
                        <a:buChar char=""/>
                      </a:pPr>
                      <a:r>
                        <a:rPr lang="fr-FR" sz="1100">
                          <a:effectLst/>
                          <a:latin typeface="Calibri" panose="020F0502020204030204" pitchFamily="34" charset="0"/>
                          <a:ea typeface="Calibri" panose="020F0502020204030204" pitchFamily="34" charset="0"/>
                          <a:cs typeface="Times New Roman" panose="02020603050405020304" pitchFamily="18" charset="0"/>
                        </a:rPr>
                        <a:t>Utiliser diverses stratégies de dénombrement.</a:t>
                      </a:r>
                    </a:p>
                    <a:p>
                      <a:pPr marL="342900" lvl="0" indent="-342900">
                        <a:lnSpc>
                          <a:spcPct val="115000"/>
                        </a:lnSpc>
                        <a:spcAft>
                          <a:spcPts val="0"/>
                        </a:spcAft>
                        <a:buFont typeface="Symbol" panose="05050102010706020507" pitchFamily="18" charset="2"/>
                        <a:buChar char=""/>
                      </a:pPr>
                      <a:r>
                        <a:rPr lang="fr-FR" sz="1100">
                          <a:effectLst/>
                          <a:latin typeface="Calibri" panose="020F0502020204030204" pitchFamily="34" charset="0"/>
                          <a:ea typeface="Calibri" panose="020F0502020204030204" pitchFamily="34" charset="0"/>
                          <a:cs typeface="Times New Roman" panose="02020603050405020304" pitchFamily="18" charset="0"/>
                        </a:rPr>
                        <a:t>Repérer un rang ou une position dans une file ou sur une piste.</a:t>
                      </a:r>
                    </a:p>
                    <a:p>
                      <a:pPr marL="342900" lvl="0" indent="-342900">
                        <a:lnSpc>
                          <a:spcPct val="115000"/>
                        </a:lnSpc>
                        <a:spcAft>
                          <a:spcPts val="0"/>
                        </a:spcAft>
                        <a:buFont typeface="Symbol" panose="05050102010706020507" pitchFamily="18" charset="2"/>
                        <a:buChar char=""/>
                      </a:pPr>
                      <a:r>
                        <a:rPr lang="fr-FR" sz="1100">
                          <a:effectLst/>
                          <a:latin typeface="Calibri" panose="020F0502020204030204" pitchFamily="34" charset="0"/>
                          <a:ea typeface="Calibri" panose="020F0502020204030204" pitchFamily="34" charset="0"/>
                          <a:cs typeface="Times New Roman" panose="02020603050405020304" pitchFamily="18" charset="0"/>
                        </a:rPr>
                        <a:t>Faire le lien entre le rang dans une liste et le nombre d’éléments qui le précèdent. </a:t>
                      </a:r>
                    </a:p>
                    <a:p>
                      <a:pPr marL="342900" lvl="0" indent="-342900">
                        <a:lnSpc>
                          <a:spcPct val="115000"/>
                        </a:lnSpc>
                        <a:spcAft>
                          <a:spcPts val="0"/>
                        </a:spcAft>
                        <a:buFont typeface="Symbol" panose="05050102010706020507" pitchFamily="18" charset="2"/>
                        <a:buChar char=""/>
                      </a:pPr>
                      <a:r>
                        <a:rPr lang="fr-FR" sz="1100">
                          <a:effectLst/>
                          <a:latin typeface="Calibri" panose="020F0502020204030204" pitchFamily="34" charset="0"/>
                          <a:ea typeface="Calibri" panose="020F0502020204030204" pitchFamily="34" charset="0"/>
                          <a:cs typeface="Times New Roman" panose="02020603050405020304" pitchFamily="18" charset="0"/>
                        </a:rPr>
                        <a:t>Comparer, ranger, encadrer, intercaler des nombres entiers, en utilisant les symboles =, ≠, &lt;, &gt;. </a:t>
                      </a:r>
                    </a:p>
                  </a:txBody>
                  <a:tcPr marL="36973" marR="369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58671">
                <a:tc gridSpan="7">
                  <a:txBody>
                    <a:bodyPr/>
                    <a:lstStyle/>
                    <a:p>
                      <a:pPr algn="ctr">
                        <a:lnSpc>
                          <a:spcPct val="115000"/>
                        </a:lnSpc>
                        <a:spcAft>
                          <a:spcPts val="0"/>
                        </a:spcAft>
                      </a:pPr>
                      <a:r>
                        <a:rPr lang="fr-FR" sz="1100" b="1">
                          <a:effectLst/>
                          <a:latin typeface="Calibri" panose="020F0502020204030204" pitchFamily="34" charset="0"/>
                          <a:ea typeface="Calibri" panose="020F0502020204030204" pitchFamily="34" charset="0"/>
                          <a:cs typeface="Times New Roman" panose="02020603050405020304" pitchFamily="18" charset="0"/>
                        </a:rPr>
                        <a:t>Nommer, lire, écrire, représenter des nombres entiers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36973" marR="369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046257">
                <a:tc gridSpan="7">
                  <a:txBody>
                    <a:bodyPr/>
                    <a:lstStyle/>
                    <a:p>
                      <a:pPr marL="342900" lvl="0" indent="-342900">
                        <a:lnSpc>
                          <a:spcPct val="115000"/>
                        </a:lnSpc>
                        <a:spcAft>
                          <a:spcPts val="0"/>
                        </a:spcAft>
                        <a:buFont typeface="Symbol" panose="05050102010706020507" pitchFamily="18" charset="2"/>
                        <a:buChar char=""/>
                      </a:pPr>
                      <a:r>
                        <a:rPr lang="fr-FR" sz="1100" dirty="0">
                          <a:effectLst/>
                          <a:latin typeface="Calibri" panose="020F0502020204030204" pitchFamily="34" charset="0"/>
                          <a:ea typeface="Calibri" panose="020F0502020204030204" pitchFamily="34" charset="0"/>
                          <a:cs typeface="Times New Roman" panose="02020603050405020304" pitchFamily="18" charset="0"/>
                        </a:rPr>
                        <a:t>Utiliser diverses représentations des nombres (écritures en chiffres et en lettres, noms à l’oral, graduations sur une demi-droite, </a:t>
                      </a:r>
                      <a:r>
                        <a:rPr lang="fr-FR" sz="1100" dirty="0" smtClean="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15000"/>
                        </a:lnSpc>
                        <a:spcAft>
                          <a:spcPts val="0"/>
                        </a:spcAft>
                        <a:buFont typeface="Symbol" panose="05050102010706020507" pitchFamily="18" charset="2"/>
                        <a:buChar char=""/>
                      </a:pPr>
                      <a:r>
                        <a:rPr lang="fr-FR" sz="1100" dirty="0" smtClean="0">
                          <a:effectLst/>
                          <a:latin typeface="Calibri" panose="020F0502020204030204" pitchFamily="34" charset="0"/>
                          <a:ea typeface="Calibri" panose="020F0502020204030204" pitchFamily="34" charset="0"/>
                          <a:cs typeface="Times New Roman" panose="02020603050405020304" pitchFamily="18" charset="0"/>
                        </a:rPr>
                        <a:t>Passer </a:t>
                      </a:r>
                      <a:r>
                        <a:rPr lang="fr-FR" sz="1100" dirty="0">
                          <a:effectLst/>
                          <a:latin typeface="Calibri" panose="020F0502020204030204" pitchFamily="34" charset="0"/>
                          <a:ea typeface="Calibri" panose="020F0502020204030204" pitchFamily="34" charset="0"/>
                          <a:cs typeface="Times New Roman" panose="02020603050405020304" pitchFamily="18" charset="0"/>
                        </a:rPr>
                        <a:t>d’une représentation à une autre, en particulier associer les noms des nombres à leurs écritures chiffrées.</a:t>
                      </a:r>
                    </a:p>
                    <a:p>
                      <a:pPr marL="342900" lvl="0" indent="-342900">
                        <a:lnSpc>
                          <a:spcPct val="115000"/>
                        </a:lnSpc>
                        <a:spcAft>
                          <a:spcPts val="0"/>
                        </a:spcAft>
                        <a:buFont typeface="Symbol" panose="05050102010706020507" pitchFamily="18" charset="2"/>
                        <a:buChar char=""/>
                      </a:pPr>
                      <a:r>
                        <a:rPr lang="fr-FR" sz="1100" dirty="0">
                          <a:effectLst/>
                          <a:latin typeface="Calibri" panose="020F0502020204030204" pitchFamily="34" charset="0"/>
                          <a:ea typeface="Calibri" panose="020F0502020204030204" pitchFamily="34" charset="0"/>
                          <a:cs typeface="Times New Roman" panose="02020603050405020304" pitchFamily="18" charset="0"/>
                        </a:rPr>
                        <a:t>Interpréter les noms des nombres à l’aide des unités de numération et des écritures </a:t>
                      </a:r>
                      <a:r>
                        <a:rPr lang="fr-FR" sz="1100" dirty="0" smtClean="0">
                          <a:effectLst/>
                          <a:latin typeface="Calibri" panose="020F0502020204030204" pitchFamily="34" charset="0"/>
                          <a:ea typeface="Calibri" panose="020F0502020204030204" pitchFamily="34" charset="0"/>
                          <a:cs typeface="Times New Roman" panose="02020603050405020304" pitchFamily="18" charset="0"/>
                        </a:rPr>
                        <a:t>arithmétiques.</a:t>
                      </a:r>
                    </a:p>
                    <a:p>
                      <a:pPr marL="342900" lvl="0" indent="-342900">
                        <a:lnSpc>
                          <a:spcPct val="115000"/>
                        </a:lnSpc>
                        <a:spcAft>
                          <a:spcPts val="0"/>
                        </a:spcAft>
                        <a:buFont typeface="Symbol" panose="05050102010706020507" pitchFamily="18" charset="2"/>
                        <a:buChar char=""/>
                      </a:pPr>
                      <a:r>
                        <a:rPr lang="fr-FR" sz="1100" dirty="0" smtClean="0">
                          <a:effectLst/>
                          <a:latin typeface="Calibri" panose="020F0502020204030204" pitchFamily="34" charset="0"/>
                          <a:ea typeface="MS Mincho"/>
                          <a:cs typeface="Times New Roman" panose="02020603050405020304" pitchFamily="18" charset="0"/>
                        </a:rPr>
                        <a:t>Associer </a:t>
                      </a:r>
                      <a:r>
                        <a:rPr lang="fr-FR" sz="1100" dirty="0">
                          <a:effectLst/>
                          <a:latin typeface="Calibri" panose="020F0502020204030204" pitchFamily="34" charset="0"/>
                          <a:ea typeface="MS Mincho"/>
                          <a:cs typeface="Times New Roman" panose="02020603050405020304" pitchFamily="18" charset="0"/>
                        </a:rPr>
                        <a:t>un nombre entier à une position sur une demi-droite graduée, ainsi qu’à la distance de ce point à l’origine.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fr-FR" sz="1100" dirty="0">
                          <a:effectLst/>
                          <a:latin typeface="Calibri" panose="020F0502020204030204" pitchFamily="34" charset="0"/>
                          <a:ea typeface="Calibri" panose="020F0502020204030204" pitchFamily="34" charset="0"/>
                          <a:cs typeface="Times New Roman" panose="02020603050405020304" pitchFamily="18" charset="0"/>
                        </a:rPr>
                        <a:t>Associer un nombre ou un encadrement à une grandeur en mesurant celle-ci à l’aide d’une unité.</a:t>
                      </a:r>
                    </a:p>
                  </a:txBody>
                  <a:tcPr marL="36973" marR="369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0">
                <a:tc gridSpan="7">
                  <a:txBody>
                    <a:bodyPr/>
                    <a:lstStyle/>
                    <a:p>
                      <a:pPr>
                        <a:lnSpc>
                          <a:spcPct val="115000"/>
                        </a:lnSpc>
                        <a:spcAft>
                          <a:spcPts val="0"/>
                        </a:spcAft>
                      </a:pPr>
                      <a:r>
                        <a:rPr lang="fr-FR" sz="500" dirty="0">
                          <a:effectLst/>
                          <a:latin typeface="Calibri" panose="020F0502020204030204" pitchFamily="34" charset="0"/>
                          <a:ea typeface="Calibri" panose="020F0502020204030204" pitchFamily="34" charset="0"/>
                          <a:cs typeface="Times New Roman" panose="02020603050405020304" pitchFamily="18" charset="0"/>
                        </a:rPr>
                        <a:t> </a:t>
                      </a:r>
                      <a:endParaRPr lang="fr-FR"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6973" marR="3697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58671">
                <a:tc gridSpan="7">
                  <a:txBody>
                    <a:bodyPr/>
                    <a:lstStyle/>
                    <a:p>
                      <a:pPr>
                        <a:lnSpc>
                          <a:spcPct val="115000"/>
                        </a:lnSpc>
                        <a:spcAft>
                          <a:spcPts val="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Problèmes additifs et soustractifs</a:t>
                      </a:r>
                    </a:p>
                  </a:txBody>
                  <a:tcPr marL="36973" marR="369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58671">
                <a:tc>
                  <a:txBody>
                    <a:bodyPr/>
                    <a:lstStyle/>
                    <a:p>
                      <a:pPr algn="ctr">
                        <a:lnSpc>
                          <a:spcPct val="115000"/>
                        </a:lnSpc>
                        <a:spcAft>
                          <a:spcPts val="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 </a:t>
                      </a:r>
                    </a:p>
                  </a:txBody>
                  <a:tcPr marL="36973" marR="369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nSpc>
                          <a:spcPct val="115000"/>
                        </a:lnSpc>
                        <a:spcAft>
                          <a:spcPts val="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Problèmes multiplicatifs</a:t>
                      </a:r>
                    </a:p>
                  </a:txBody>
                  <a:tcPr marL="36973" marR="369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58671">
                <a:tc gridSpan="5">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Calibri" panose="020F0502020204030204" pitchFamily="34" charset="0"/>
                          <a:cs typeface="Times New Roman" panose="02020603050405020304" pitchFamily="18" charset="0"/>
                        </a:rPr>
                        <a:t> </a:t>
                      </a:r>
                      <a:endParaRPr lang="fr-FR" sz="11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36973" marR="369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gridSpan="2">
                  <a:txBody>
                    <a:bodyPr/>
                    <a:lstStyle/>
                    <a:p>
                      <a:pPr>
                        <a:lnSpc>
                          <a:spcPct val="115000"/>
                        </a:lnSpc>
                        <a:spcAft>
                          <a:spcPts val="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Situations simples de partage et de groupement</a:t>
                      </a:r>
                    </a:p>
                  </a:txBody>
                  <a:tcPr marL="36973" marR="369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r>
              <a:tr h="158671">
                <a:tc gridSpan="6">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Résoudre des problèmes en utilisant des nombres entiers et le calcul</a:t>
                      </a:r>
                      <a:endParaRPr lang="fr-FR" sz="14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36973" marR="369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nSpc>
                          <a:spcPct val="115000"/>
                        </a:lnSpc>
                        <a:spcAft>
                          <a:spcPts val="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Problèmes plus complexes</a:t>
                      </a:r>
                    </a:p>
                  </a:txBody>
                  <a:tcPr marL="36973" marR="369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855298">
                <a:tc gridSpan="7">
                  <a:txBody>
                    <a:bodyPr/>
                    <a:lstStyle/>
                    <a:p>
                      <a:pPr marL="342900" lvl="0" indent="-342900">
                        <a:lnSpc>
                          <a:spcPct val="115000"/>
                        </a:lnSpc>
                        <a:spcAft>
                          <a:spcPts val="0"/>
                        </a:spcAft>
                        <a:buFont typeface="Symbol" panose="05050102010706020507" pitchFamily="18" charset="2"/>
                        <a:buChar char=""/>
                      </a:pPr>
                      <a:r>
                        <a:rPr lang="fr-FR" sz="1100" dirty="0">
                          <a:effectLst/>
                          <a:latin typeface="Calibri" panose="020F0502020204030204" pitchFamily="34" charset="0"/>
                          <a:ea typeface="Calibri" panose="020F0502020204030204" pitchFamily="34" charset="0"/>
                          <a:cs typeface="Times New Roman" panose="02020603050405020304" pitchFamily="18" charset="0"/>
                        </a:rPr>
                        <a:t>Résoudre des problèmes issus de situations de la vie quotidienne ou adaptés de jeux portant sur des grandeurs et leur mesure, des déplacements sur une demi-droite graduée…, conduisant à utiliser les quatre opérations.</a:t>
                      </a:r>
                    </a:p>
                    <a:p>
                      <a:pPr marL="342900" lvl="0" indent="-342900">
                        <a:lnSpc>
                          <a:spcPct val="115000"/>
                        </a:lnSpc>
                        <a:spcAft>
                          <a:spcPts val="0"/>
                        </a:spcAft>
                        <a:buFont typeface="Symbol" panose="05050102010706020507" pitchFamily="18" charset="2"/>
                        <a:buChar char=""/>
                      </a:pPr>
                      <a:r>
                        <a:rPr lang="fr-FR" sz="1100" dirty="0">
                          <a:effectLst/>
                          <a:latin typeface="Calibri" panose="020F0502020204030204" pitchFamily="34" charset="0"/>
                          <a:ea typeface="Calibri" panose="020F0502020204030204" pitchFamily="34" charset="0"/>
                          <a:cs typeface="Times New Roman" panose="02020603050405020304" pitchFamily="18" charset="0"/>
                        </a:rPr>
                        <a:t>Modéliser ces problèmes à l’aide d’écritures mathématiques. </a:t>
                      </a:r>
                    </a:p>
                    <a:p>
                      <a:pPr marL="342900" lvl="0" indent="-342900">
                        <a:lnSpc>
                          <a:spcPct val="115000"/>
                        </a:lnSpc>
                        <a:spcAft>
                          <a:spcPts val="0"/>
                        </a:spcAft>
                        <a:buFont typeface="Symbol" panose="05050102010706020507" pitchFamily="18" charset="2"/>
                        <a:buChar char=""/>
                      </a:pPr>
                      <a:r>
                        <a:rPr lang="fr-FR" sz="1100" dirty="0">
                          <a:effectLst/>
                          <a:latin typeface="Calibri" panose="020F0502020204030204" pitchFamily="34" charset="0"/>
                          <a:ea typeface="Calibri" panose="020F0502020204030204" pitchFamily="34" charset="0"/>
                          <a:cs typeface="Times New Roman" panose="02020603050405020304" pitchFamily="18" charset="0"/>
                        </a:rPr>
                        <a:t>Exploiter des données numériques pour répondre à des </a:t>
                      </a:r>
                      <a:r>
                        <a:rPr lang="fr-FR" sz="1100" dirty="0" smtClean="0">
                          <a:effectLst/>
                          <a:latin typeface="Calibri" panose="020F0502020204030204" pitchFamily="34" charset="0"/>
                          <a:ea typeface="Calibri" panose="020F0502020204030204" pitchFamily="34" charset="0"/>
                          <a:cs typeface="Times New Roman" panose="02020603050405020304" pitchFamily="18" charset="0"/>
                        </a:rPr>
                        <a:t>questions,</a:t>
                      </a:r>
                      <a:r>
                        <a:rPr lang="fr-FR" sz="1100" baseline="0" dirty="0" smtClean="0">
                          <a:effectLst/>
                          <a:latin typeface="Calibri" panose="020F0502020204030204" pitchFamily="34" charset="0"/>
                          <a:ea typeface="Calibri" panose="020F0502020204030204" pitchFamily="34" charset="0"/>
                          <a:cs typeface="Times New Roman" panose="02020603050405020304" pitchFamily="18" charset="0"/>
                        </a:rPr>
                        <a:t> p</a:t>
                      </a:r>
                      <a:r>
                        <a:rPr lang="fr-FR" sz="1100" dirty="0" smtClean="0">
                          <a:effectLst/>
                          <a:latin typeface="Calibri" panose="020F0502020204030204" pitchFamily="34" charset="0"/>
                          <a:ea typeface="Calibri" panose="020F0502020204030204" pitchFamily="34" charset="0"/>
                          <a:cs typeface="Times New Roman" panose="02020603050405020304" pitchFamily="18" charset="0"/>
                        </a:rPr>
                        <a:t>résenter </a:t>
                      </a:r>
                      <a:r>
                        <a:rPr lang="fr-FR" sz="1100" dirty="0">
                          <a:effectLst/>
                          <a:latin typeface="Calibri" panose="020F0502020204030204" pitchFamily="34" charset="0"/>
                          <a:ea typeface="Calibri" panose="020F0502020204030204" pitchFamily="34" charset="0"/>
                          <a:cs typeface="Times New Roman" panose="02020603050405020304" pitchFamily="18" charset="0"/>
                        </a:rPr>
                        <a:t>et organiser des mesures sous forme de tableaux.</a:t>
                      </a:r>
                    </a:p>
                  </a:txBody>
                  <a:tcPr marL="36973" marR="369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42550">
                <a:tc gridSpan="7">
                  <a:txBody>
                    <a:bodyPr/>
                    <a:lstStyle/>
                    <a:p>
                      <a:pPr marL="457200">
                        <a:lnSpc>
                          <a:spcPct val="115000"/>
                        </a:lnSpc>
                        <a:spcAft>
                          <a:spcPts val="0"/>
                        </a:spcAft>
                      </a:pPr>
                      <a:r>
                        <a:rPr lang="fr-FR" sz="500">
                          <a:effectLst/>
                          <a:latin typeface="Calibri" panose="020F0502020204030204" pitchFamily="34" charset="0"/>
                          <a:ea typeface="Calibri" panose="020F0502020204030204" pitchFamily="34" charset="0"/>
                          <a:cs typeface="Times New Roman" panose="02020603050405020304" pitchFamily="18" charset="0"/>
                        </a:rPr>
                        <a:t> </a:t>
                      </a:r>
                      <a:endParaRPr lang="fr-FR" sz="600">
                        <a:effectLst/>
                        <a:latin typeface="Calibri" panose="020F0502020204030204" pitchFamily="34" charset="0"/>
                        <a:ea typeface="Calibri" panose="020F0502020204030204" pitchFamily="34" charset="0"/>
                        <a:cs typeface="Times New Roman" panose="02020603050405020304" pitchFamily="18" charset="0"/>
                      </a:endParaRPr>
                    </a:p>
                  </a:txBody>
                  <a:tcPr marL="36973" marR="3697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58671">
                <a:tc gridSpan="7">
                  <a:txBody>
                    <a:bodyPr/>
                    <a:lstStyle/>
                    <a:p>
                      <a:pPr>
                        <a:lnSpc>
                          <a:spcPct val="115000"/>
                        </a:lnSpc>
                        <a:spcAft>
                          <a:spcPts val="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Addition : procédures de calcul et mémorisation de faits numériques dont les tables</a:t>
                      </a:r>
                    </a:p>
                  </a:txBody>
                  <a:tcPr marL="36973" marR="369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317343">
                <a:tc gridSpan="3">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fr-FR" sz="1200" dirty="0">
                          <a:effectLst/>
                          <a:latin typeface="Calibri" panose="020F0502020204030204" pitchFamily="34" charset="0"/>
                          <a:ea typeface="Calibri" panose="020F0502020204030204" pitchFamily="34" charset="0"/>
                          <a:cs typeface="Times New Roman" panose="02020603050405020304" pitchFamily="18" charset="0"/>
                        </a:rPr>
                        <a:t> </a:t>
                      </a:r>
                      <a:endParaRPr lang="fr-FR" sz="12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36973" marR="369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fr-FR"/>
                    </a:p>
                  </a:txBody>
                  <a:tcPr/>
                </a:tc>
                <a:tc hMerge="1">
                  <a:txBody>
                    <a:bodyPr/>
                    <a:lstStyle/>
                    <a:p>
                      <a:endParaRPr lang="fr-FR"/>
                    </a:p>
                  </a:txBody>
                  <a:tcPr/>
                </a:tc>
                <a:tc gridSpan="4">
                  <a:txBody>
                    <a:bodyPr/>
                    <a:lstStyle/>
                    <a:p>
                      <a:pPr>
                        <a:lnSpc>
                          <a:spcPct val="115000"/>
                        </a:lnSpc>
                        <a:spcAft>
                          <a:spcPts val="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Soustraction et multiplication : procédures de calcul et mémorisation de faits numériques (dont tables)</a:t>
                      </a:r>
                    </a:p>
                  </a:txBody>
                  <a:tcPr marL="36973" marR="369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c hMerge="1">
                  <a:txBody>
                    <a:bodyPr/>
                    <a:lstStyle/>
                    <a:p>
                      <a:endParaRPr lang="fr-FR"/>
                    </a:p>
                  </a:txBody>
                  <a:tcPr/>
                </a:tc>
                <a:tc hMerge="1">
                  <a:txBody>
                    <a:bodyPr/>
                    <a:lstStyle/>
                    <a:p>
                      <a:endParaRPr lang="fr-FR"/>
                    </a:p>
                  </a:txBody>
                  <a:tcPr/>
                </a:tc>
              </a:tr>
              <a:tr h="238407">
                <a:tc gridSpan="4">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fr-FR" sz="1200" dirty="0">
                          <a:effectLst/>
                          <a:latin typeface="Calibri" panose="020F0502020204030204" pitchFamily="34" charset="0"/>
                          <a:ea typeface="Calibri" panose="020F0502020204030204" pitchFamily="34" charset="0"/>
                          <a:cs typeface="Times New Roman" panose="02020603050405020304" pitchFamily="18" charset="0"/>
                        </a:rPr>
                        <a:t> </a:t>
                      </a: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Calculer avec des nombres entiers</a:t>
                      </a:r>
                      <a:endParaRPr lang="fr-FR" sz="14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36973" marR="369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gridSpan="3">
                  <a:txBody>
                    <a:bodyPr/>
                    <a:lstStyle/>
                    <a:p>
                      <a:pPr>
                        <a:lnSpc>
                          <a:spcPct val="115000"/>
                        </a:lnSpc>
                        <a:spcAft>
                          <a:spcPts val="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Division : obtenir quotient et reste (par un nombre à 1 chiffre)</a:t>
                      </a:r>
                    </a:p>
                  </a:txBody>
                  <a:tcPr marL="36973" marR="369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c hMerge="1">
                  <a:txBody>
                    <a:bodyPr/>
                    <a:lstStyle/>
                    <a:p>
                      <a:endParaRPr lang="fr-FR"/>
                    </a:p>
                  </a:txBody>
                  <a:tcPr/>
                </a:tc>
              </a:tr>
              <a:tr h="894188">
                <a:tc gridSpan="7">
                  <a:txBody>
                    <a:bodyPr/>
                    <a:lstStyle/>
                    <a:p>
                      <a:pPr marL="342900" lvl="0" indent="-342900">
                        <a:lnSpc>
                          <a:spcPct val="115000"/>
                        </a:lnSpc>
                        <a:spcAft>
                          <a:spcPts val="0"/>
                        </a:spcAft>
                        <a:buFont typeface="Symbol" panose="05050102010706020507" pitchFamily="18" charset="2"/>
                        <a:buChar char=""/>
                      </a:pPr>
                      <a:r>
                        <a:rPr lang="fr-FR" sz="1200" dirty="0">
                          <a:effectLst/>
                          <a:latin typeface="Calibri" panose="020F0502020204030204" pitchFamily="34" charset="0"/>
                          <a:ea typeface="Calibri" panose="020F0502020204030204" pitchFamily="34" charset="0"/>
                          <a:cs typeface="Times New Roman" panose="02020603050405020304" pitchFamily="18" charset="0"/>
                        </a:rPr>
                        <a:t>Mémoriser des faits numériques et des </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procédures, Élaborer </a:t>
                      </a:r>
                      <a:r>
                        <a:rPr lang="fr-FR" sz="1200" dirty="0">
                          <a:effectLst/>
                          <a:latin typeface="Calibri" panose="020F0502020204030204" pitchFamily="34" charset="0"/>
                          <a:ea typeface="Calibri" panose="020F0502020204030204" pitchFamily="34" charset="0"/>
                          <a:cs typeface="Times New Roman" panose="02020603050405020304" pitchFamily="18" charset="0"/>
                        </a:rPr>
                        <a:t>ou choisir des stratégies de calcul à l’oral et à l’écrit. </a:t>
                      </a:r>
                    </a:p>
                    <a:p>
                      <a:pPr marL="342900" lvl="0" indent="-342900">
                        <a:lnSpc>
                          <a:spcPct val="115000"/>
                        </a:lnSpc>
                        <a:spcAft>
                          <a:spcPts val="0"/>
                        </a:spcAft>
                        <a:buFont typeface="Symbol" panose="05050102010706020507" pitchFamily="18" charset="2"/>
                        <a:buChar char=""/>
                      </a:pPr>
                      <a:r>
                        <a:rPr lang="fr-FR" sz="1200" dirty="0">
                          <a:effectLst/>
                          <a:latin typeface="Calibri" panose="020F0502020204030204" pitchFamily="34" charset="0"/>
                          <a:ea typeface="Calibri" panose="020F0502020204030204" pitchFamily="34" charset="0"/>
                          <a:cs typeface="Times New Roman" panose="02020603050405020304" pitchFamily="18" charset="0"/>
                        </a:rPr>
                        <a:t>Vérifier la vraisemblance d’un résultat, notamment en estimant son ordre de </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grandeur, Calculer </a:t>
                      </a:r>
                      <a:r>
                        <a:rPr lang="fr-FR" sz="1200" dirty="0">
                          <a:effectLst/>
                          <a:latin typeface="Calibri" panose="020F0502020204030204" pitchFamily="34" charset="0"/>
                          <a:ea typeface="Calibri" panose="020F0502020204030204" pitchFamily="34" charset="0"/>
                          <a:cs typeface="Times New Roman" panose="02020603050405020304" pitchFamily="18" charset="0"/>
                        </a:rPr>
                        <a:t>mentalement pour obtenir un résultat exact ou évaluer un ordre de </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grandeur, Calculer </a:t>
                      </a:r>
                      <a:r>
                        <a:rPr lang="fr-FR" sz="1200" dirty="0">
                          <a:effectLst/>
                          <a:latin typeface="Calibri" panose="020F0502020204030204" pitchFamily="34" charset="0"/>
                          <a:ea typeface="Calibri" panose="020F0502020204030204" pitchFamily="34" charset="0"/>
                          <a:cs typeface="Times New Roman" panose="02020603050405020304" pitchFamily="18" charset="0"/>
                        </a:rPr>
                        <a:t>en utilisant des écritures en ligne additives, soustractives, multiplicatives, mixtes. </a:t>
                      </a:r>
                    </a:p>
                    <a:p>
                      <a:pPr marL="342900" lvl="0" indent="-342900">
                        <a:lnSpc>
                          <a:spcPct val="115000"/>
                        </a:lnSpc>
                        <a:spcAft>
                          <a:spcPts val="0"/>
                        </a:spcAft>
                        <a:buFont typeface="Symbol" panose="05050102010706020507" pitchFamily="18" charset="2"/>
                        <a:buChar char=""/>
                      </a:pPr>
                      <a:r>
                        <a:rPr lang="fr-FR" sz="1200" dirty="0">
                          <a:effectLst/>
                          <a:latin typeface="Calibri" panose="020F0502020204030204" pitchFamily="34" charset="0"/>
                          <a:ea typeface="Calibri" panose="020F0502020204030204" pitchFamily="34" charset="0"/>
                          <a:cs typeface="Times New Roman" panose="02020603050405020304" pitchFamily="18" charset="0"/>
                        </a:rPr>
                        <a:t>Mettre en œuvre un algorithme de calcul posé pour l’addition (CP), la soustraction (CE1), la multiplication (CE2).</a:t>
                      </a:r>
                    </a:p>
                  </a:txBody>
                  <a:tcPr marL="36973" marR="369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bl>
          </a:graphicData>
        </a:graphic>
      </p:graphicFrame>
      <p:grpSp>
        <p:nvGrpSpPr>
          <p:cNvPr id="2" name="Groupe 5"/>
          <p:cNvGrpSpPr>
            <a:grpSpLocks/>
          </p:cNvGrpSpPr>
          <p:nvPr/>
        </p:nvGrpSpPr>
        <p:grpSpPr bwMode="auto">
          <a:xfrm>
            <a:off x="-107950" y="1052513"/>
            <a:ext cx="539750" cy="504825"/>
            <a:chOff x="0" y="1052736"/>
            <a:chExt cx="539552" cy="504056"/>
          </a:xfrm>
        </p:grpSpPr>
        <p:pic>
          <p:nvPicPr>
            <p:cNvPr id="7228" name="Image 6" descr="new.png"/>
            <p:cNvPicPr>
              <a:picLocks noChangeAspect="1"/>
            </p:cNvPicPr>
            <p:nvPr/>
          </p:nvPicPr>
          <p:blipFill>
            <a:blip r:embed="rId3" cstate="print"/>
            <a:srcRect/>
            <a:stretch>
              <a:fillRect/>
            </a:stretch>
          </p:blipFill>
          <p:spPr bwMode="auto">
            <a:xfrm>
              <a:off x="0" y="1052736"/>
              <a:ext cx="504056" cy="504056"/>
            </a:xfrm>
            <a:prstGeom prst="rect">
              <a:avLst/>
            </a:prstGeom>
            <a:noFill/>
            <a:ln w="9525">
              <a:noFill/>
              <a:miter lim="800000"/>
              <a:headEnd/>
              <a:tailEnd/>
            </a:ln>
          </p:spPr>
        </p:pic>
        <p:sp>
          <p:nvSpPr>
            <p:cNvPr id="8" name="Accolade ouvrante 7"/>
            <p:cNvSpPr/>
            <p:nvPr/>
          </p:nvSpPr>
          <p:spPr>
            <a:xfrm>
              <a:off x="468141" y="1124064"/>
              <a:ext cx="71411" cy="217157"/>
            </a:xfrm>
            <a:prstGeom prst="leftBrace">
              <a:avLst/>
            </a:prstGeom>
            <a:ln w="22225">
              <a:solidFill>
                <a:srgbClr val="7030A0"/>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fr-FR"/>
            </a:p>
          </p:txBody>
        </p:sp>
      </p:grpSp>
      <p:pic>
        <p:nvPicPr>
          <p:cNvPr id="8249" name="Image 8" descr="attention$.png"/>
          <p:cNvPicPr>
            <a:picLocks noChangeAspect="1"/>
          </p:cNvPicPr>
          <p:nvPr/>
        </p:nvPicPr>
        <p:blipFill>
          <a:blip r:embed="rId4" cstate="print"/>
          <a:srcRect/>
          <a:stretch>
            <a:fillRect/>
          </a:stretch>
        </p:blipFill>
        <p:spPr bwMode="auto">
          <a:xfrm>
            <a:off x="6686550" y="44450"/>
            <a:ext cx="477838" cy="420688"/>
          </a:xfrm>
          <a:prstGeom prst="rect">
            <a:avLst/>
          </a:prstGeom>
          <a:noFill/>
          <a:ln w="9525">
            <a:noFill/>
            <a:miter lim="800000"/>
            <a:headEnd/>
            <a:tailEnd/>
          </a:ln>
        </p:spPr>
      </p:pic>
      <p:cxnSp>
        <p:nvCxnSpPr>
          <p:cNvPr id="10" name="Connecteur droit 9"/>
          <p:cNvCxnSpPr/>
          <p:nvPr/>
        </p:nvCxnSpPr>
        <p:spPr>
          <a:xfrm>
            <a:off x="5795963" y="2060575"/>
            <a:ext cx="201612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pic>
        <p:nvPicPr>
          <p:cNvPr id="8251" name="Image 11" descr="attention$.png"/>
          <p:cNvPicPr>
            <a:picLocks noChangeAspect="1"/>
          </p:cNvPicPr>
          <p:nvPr/>
        </p:nvPicPr>
        <p:blipFill>
          <a:blip r:embed="rId4" cstate="print"/>
          <a:srcRect/>
          <a:stretch>
            <a:fillRect/>
          </a:stretch>
        </p:blipFill>
        <p:spPr bwMode="auto">
          <a:xfrm>
            <a:off x="7451725" y="6437313"/>
            <a:ext cx="477838" cy="42068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8249"/>
                                        </p:tgtEl>
                                        <p:attrNameLst>
                                          <p:attrName>style.visibility</p:attrName>
                                        </p:attrNameLst>
                                      </p:cBhvr>
                                      <p:to>
                                        <p:strVal val="visible"/>
                                      </p:to>
                                    </p:set>
                                    <p:anim calcmode="lin" valueType="num">
                                      <p:cBhvr>
                                        <p:cTn id="7" dur="1000" fill="hold"/>
                                        <p:tgtEl>
                                          <p:spTgt spid="8249"/>
                                        </p:tgtEl>
                                        <p:attrNameLst>
                                          <p:attrName>ppt_w</p:attrName>
                                        </p:attrNameLst>
                                      </p:cBhvr>
                                      <p:tavLst>
                                        <p:tav tm="0">
                                          <p:val>
                                            <p:fltVal val="0"/>
                                          </p:val>
                                        </p:tav>
                                        <p:tav tm="100000">
                                          <p:val>
                                            <p:strVal val="#ppt_w"/>
                                          </p:val>
                                        </p:tav>
                                      </p:tavLst>
                                    </p:anim>
                                    <p:anim calcmode="lin" valueType="num">
                                      <p:cBhvr>
                                        <p:cTn id="8" dur="1000" fill="hold"/>
                                        <p:tgtEl>
                                          <p:spTgt spid="8249"/>
                                        </p:tgtEl>
                                        <p:attrNameLst>
                                          <p:attrName>ppt_h</p:attrName>
                                        </p:attrNameLst>
                                      </p:cBhvr>
                                      <p:tavLst>
                                        <p:tav tm="0">
                                          <p:val>
                                            <p:fltVal val="0"/>
                                          </p:val>
                                        </p:tav>
                                        <p:tav tm="100000">
                                          <p:val>
                                            <p:strVal val="#ppt_h"/>
                                          </p:val>
                                        </p:tav>
                                      </p:tavLst>
                                    </p:anim>
                                    <p:anim calcmode="lin" valueType="num">
                                      <p:cBhvr>
                                        <p:cTn id="9" dur="1000" fill="hold"/>
                                        <p:tgtEl>
                                          <p:spTgt spid="8249"/>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8249"/>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0"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edge">
                                      <p:cBhvr>
                                        <p:cTn id="15" dur="20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5" presetClass="entr" presetSubtype="0" fill="hold" nodeType="clickEffect">
                                  <p:stCondLst>
                                    <p:cond delay="0"/>
                                  </p:stCondLst>
                                  <p:childTnLst>
                                    <p:set>
                                      <p:cBhvr>
                                        <p:cTn id="27" dur="1" fill="hold">
                                          <p:stCondLst>
                                            <p:cond delay="0"/>
                                          </p:stCondLst>
                                        </p:cTn>
                                        <p:tgtEl>
                                          <p:spTgt spid="8251"/>
                                        </p:tgtEl>
                                        <p:attrNameLst>
                                          <p:attrName>style.visibility</p:attrName>
                                        </p:attrNameLst>
                                      </p:cBhvr>
                                      <p:to>
                                        <p:strVal val="visible"/>
                                      </p:to>
                                    </p:set>
                                    <p:anim calcmode="lin" valueType="num">
                                      <p:cBhvr>
                                        <p:cTn id="28" dur="1000" fill="hold"/>
                                        <p:tgtEl>
                                          <p:spTgt spid="8251"/>
                                        </p:tgtEl>
                                        <p:attrNameLst>
                                          <p:attrName>ppt_w</p:attrName>
                                        </p:attrNameLst>
                                      </p:cBhvr>
                                      <p:tavLst>
                                        <p:tav tm="0">
                                          <p:val>
                                            <p:fltVal val="0"/>
                                          </p:val>
                                        </p:tav>
                                        <p:tav tm="100000">
                                          <p:val>
                                            <p:strVal val="#ppt_w"/>
                                          </p:val>
                                        </p:tav>
                                      </p:tavLst>
                                    </p:anim>
                                    <p:anim calcmode="lin" valueType="num">
                                      <p:cBhvr>
                                        <p:cTn id="29" dur="1000" fill="hold"/>
                                        <p:tgtEl>
                                          <p:spTgt spid="8251"/>
                                        </p:tgtEl>
                                        <p:attrNameLst>
                                          <p:attrName>ppt_h</p:attrName>
                                        </p:attrNameLst>
                                      </p:cBhvr>
                                      <p:tavLst>
                                        <p:tav tm="0">
                                          <p:val>
                                            <p:fltVal val="0"/>
                                          </p:val>
                                        </p:tav>
                                        <p:tav tm="100000">
                                          <p:val>
                                            <p:strVal val="#ppt_h"/>
                                          </p:val>
                                        </p:tav>
                                      </p:tavLst>
                                    </p:anim>
                                    <p:anim calcmode="lin" valueType="num">
                                      <p:cBhvr>
                                        <p:cTn id="30" dur="1000" fill="hold"/>
                                        <p:tgtEl>
                                          <p:spTgt spid="8251"/>
                                        </p:tgtEl>
                                        <p:attrNameLst>
                                          <p:attrName>ppt_x</p:attrName>
                                        </p:attrNameLst>
                                      </p:cBhvr>
                                      <p:tavLst>
                                        <p:tav tm="0" fmla="#ppt_x+(cos(-2*pi*(1-$))*-#ppt_x-sin(-2*pi*(1-$))*(1-#ppt_y))*(1-$)">
                                          <p:val>
                                            <p:fltVal val="0"/>
                                          </p:val>
                                        </p:tav>
                                        <p:tav tm="100000">
                                          <p:val>
                                            <p:fltVal val="1"/>
                                          </p:val>
                                        </p:tav>
                                      </p:tavLst>
                                    </p:anim>
                                    <p:anim calcmode="lin" valueType="num">
                                      <p:cBhvr>
                                        <p:cTn id="31" dur="1000" fill="hold"/>
                                        <p:tgtEl>
                                          <p:spTgt spid="8251"/>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p:txBody>
          <a:bodyPr/>
          <a:lstStyle/>
          <a:p>
            <a:pPr eaLnBrk="1" hangingPunct="1"/>
            <a:r>
              <a:rPr lang="fr-FR" smtClean="0"/>
              <a:t>Nombres et calculs C3</a:t>
            </a:r>
          </a:p>
        </p:txBody>
      </p:sp>
      <p:sp>
        <p:nvSpPr>
          <p:cNvPr id="3" name="Espace réservé du contenu 2"/>
          <p:cNvSpPr>
            <a:spLocks noGrp="1"/>
          </p:cNvSpPr>
          <p:nvPr>
            <p:ph idx="1"/>
          </p:nvPr>
        </p:nvSpPr>
        <p:spPr>
          <a:xfrm>
            <a:off x="457200" y="1600200"/>
            <a:ext cx="8229600" cy="4924425"/>
          </a:xfrm>
        </p:spPr>
        <p:txBody>
          <a:bodyPr rtlCol="0">
            <a:normAutofit fontScale="92500" lnSpcReduction="20000"/>
          </a:bodyPr>
          <a:lstStyle/>
          <a:p>
            <a:pPr eaLnBrk="1" fontAlgn="auto" hangingPunct="1">
              <a:spcAft>
                <a:spcPts val="0"/>
              </a:spcAft>
              <a:buFont typeface="Wingdings"/>
              <a:buChar char="è"/>
              <a:defRPr/>
            </a:pPr>
            <a:r>
              <a:rPr lang="fr-FR" dirty="0" smtClean="0">
                <a:sym typeface="Wingdings" pitchFamily="2" charset="2"/>
              </a:rPr>
              <a:t>L’étude de nouveaux nombres : Fractions et décimaux</a:t>
            </a:r>
          </a:p>
          <a:p>
            <a:pPr marL="342900" lvl="1" indent="-342900" eaLnBrk="1" fontAlgn="auto" hangingPunct="1">
              <a:spcAft>
                <a:spcPts val="0"/>
              </a:spcAft>
              <a:buFont typeface="Arial" pitchFamily="34" charset="0"/>
              <a:buNone/>
              <a:defRPr/>
            </a:pPr>
            <a:r>
              <a:rPr lang="fr-FR" sz="2200" dirty="0" smtClean="0">
                <a:solidFill>
                  <a:schemeClr val="bg1">
                    <a:lumMod val="50000"/>
                  </a:schemeClr>
                </a:solidFill>
              </a:rPr>
              <a:t>	- Pour pallier un manque</a:t>
            </a:r>
          </a:p>
          <a:p>
            <a:pPr marL="342900" lvl="1" indent="-342900" eaLnBrk="1" fontAlgn="auto" hangingPunct="1">
              <a:spcAft>
                <a:spcPts val="0"/>
              </a:spcAft>
              <a:buFont typeface="Arial" pitchFamily="34" charset="0"/>
              <a:buNone/>
              <a:defRPr/>
            </a:pPr>
            <a:r>
              <a:rPr lang="fr-FR" sz="2200" dirty="0">
                <a:solidFill>
                  <a:schemeClr val="bg1">
                    <a:lumMod val="50000"/>
                  </a:schemeClr>
                </a:solidFill>
              </a:rPr>
              <a:t>	</a:t>
            </a:r>
            <a:r>
              <a:rPr lang="fr-FR" sz="2200" dirty="0" smtClean="0">
                <a:solidFill>
                  <a:schemeClr val="bg1">
                    <a:lumMod val="50000"/>
                  </a:schemeClr>
                </a:solidFill>
              </a:rPr>
              <a:t>- Pour mesurer des aires, des longueurs et repérer des points sur une demi-droite graduée</a:t>
            </a:r>
            <a:endParaRPr lang="fr-FR" dirty="0" smtClean="0">
              <a:sym typeface="Wingdings" pitchFamily="2" charset="2"/>
            </a:endParaRPr>
          </a:p>
          <a:p>
            <a:pPr marL="342900" lvl="1" indent="-342900" eaLnBrk="1" fontAlgn="auto" hangingPunct="1">
              <a:spcAft>
                <a:spcPts val="0"/>
              </a:spcAft>
              <a:buFont typeface="Arial" pitchFamily="34" charset="0"/>
              <a:buNone/>
              <a:defRPr/>
            </a:pPr>
            <a:r>
              <a:rPr lang="fr-FR" sz="2200" dirty="0">
                <a:solidFill>
                  <a:schemeClr val="bg1">
                    <a:lumMod val="50000"/>
                  </a:schemeClr>
                </a:solidFill>
              </a:rPr>
              <a:t>	</a:t>
            </a:r>
            <a:r>
              <a:rPr lang="fr-FR" sz="2200" dirty="0" smtClean="0">
                <a:solidFill>
                  <a:schemeClr val="bg1">
                    <a:lumMod val="50000"/>
                  </a:schemeClr>
                </a:solidFill>
              </a:rPr>
              <a:t>- </a:t>
            </a:r>
            <a:r>
              <a:rPr lang="fr-FR" sz="2200" dirty="0" smtClean="0">
                <a:solidFill>
                  <a:schemeClr val="bg1">
                    <a:lumMod val="50000"/>
                  </a:schemeClr>
                </a:solidFill>
                <a:sym typeface="Wingdings" pitchFamily="2" charset="2"/>
              </a:rPr>
              <a:t>L’écriture à virgule n’est qu’une convention d’écriture d</a:t>
            </a:r>
            <a:r>
              <a:rPr lang="fr-FR" sz="2200" dirty="0" smtClean="0">
                <a:solidFill>
                  <a:schemeClr val="bg1">
                    <a:lumMod val="50000"/>
                  </a:schemeClr>
                </a:solidFill>
              </a:rPr>
              <a:t>’une fraction décimale ou d’une somme de fractions décimales</a:t>
            </a:r>
          </a:p>
          <a:p>
            <a:pPr eaLnBrk="1" fontAlgn="auto" hangingPunct="1">
              <a:spcAft>
                <a:spcPts val="0"/>
              </a:spcAft>
              <a:buFont typeface="Wingdings"/>
              <a:buChar char="è"/>
              <a:defRPr/>
            </a:pPr>
            <a:r>
              <a:rPr lang="fr-FR" dirty="0" smtClean="0">
                <a:sym typeface="Wingdings" pitchFamily="2" charset="2"/>
              </a:rPr>
              <a:t>Le calcul mental</a:t>
            </a:r>
          </a:p>
          <a:p>
            <a:pPr eaLnBrk="1" fontAlgn="auto" hangingPunct="1">
              <a:spcAft>
                <a:spcPts val="0"/>
              </a:spcAft>
              <a:buFont typeface="Arial" pitchFamily="34" charset="0"/>
              <a:buNone/>
              <a:defRPr/>
            </a:pPr>
            <a:r>
              <a:rPr lang="fr-FR" sz="2200" dirty="0" smtClean="0">
                <a:solidFill>
                  <a:schemeClr val="bg1">
                    <a:lumMod val="50000"/>
                  </a:schemeClr>
                </a:solidFill>
                <a:sym typeface="Wingdings" pitchFamily="2" charset="2"/>
              </a:rPr>
              <a:t>	</a:t>
            </a:r>
            <a:r>
              <a:rPr lang="fr-FR" sz="2200" dirty="0" smtClean="0">
                <a:solidFill>
                  <a:schemeClr val="bg1">
                    <a:lumMod val="50000"/>
                  </a:schemeClr>
                </a:solidFill>
              </a:rPr>
              <a:t>- Prioritairement pour explorer des nombres et des propriétés des opérations</a:t>
            </a:r>
          </a:p>
          <a:p>
            <a:pPr eaLnBrk="1" fontAlgn="auto" hangingPunct="1">
              <a:spcAft>
                <a:spcPts val="0"/>
              </a:spcAft>
              <a:buFont typeface="Arial" pitchFamily="34" charset="0"/>
              <a:buNone/>
              <a:defRPr/>
            </a:pPr>
            <a:r>
              <a:rPr lang="fr-FR" sz="2200" dirty="0" smtClean="0">
                <a:solidFill>
                  <a:schemeClr val="bg1">
                    <a:lumMod val="50000"/>
                  </a:schemeClr>
                </a:solidFill>
                <a:sym typeface="Wingdings" pitchFamily="2" charset="2"/>
              </a:rPr>
              <a:t>	- Pour fournir un ordre de grandeur avant un calcul posé ou instrumenté</a:t>
            </a:r>
          </a:p>
          <a:p>
            <a:pPr eaLnBrk="1" fontAlgn="auto" hangingPunct="1">
              <a:spcAft>
                <a:spcPts val="0"/>
              </a:spcAft>
              <a:buFont typeface="Arial" pitchFamily="34" charset="0"/>
              <a:buNone/>
              <a:defRPr/>
            </a:pPr>
            <a:r>
              <a:rPr lang="fr-FR" sz="2200" dirty="0" smtClean="0">
                <a:solidFill>
                  <a:schemeClr val="bg1">
                    <a:lumMod val="50000"/>
                  </a:schemeClr>
                </a:solidFill>
                <a:sym typeface="Wingdings" pitchFamily="2" charset="2"/>
              </a:rPr>
              <a:t>	- Qui repose sur suffisamment de faits numériques mémorisés et de modules de calcul élémentaire automatisés</a:t>
            </a:r>
            <a:endParaRPr lang="fr-FR" sz="2200" dirty="0" smtClean="0">
              <a:sym typeface="Wingdings" pitchFamily="2" charset="2"/>
            </a:endParaRPr>
          </a:p>
          <a:p>
            <a:pPr eaLnBrk="1" fontAlgn="auto" hangingPunct="1">
              <a:spcAft>
                <a:spcPts val="0"/>
              </a:spcAft>
              <a:buFont typeface="Wingdings"/>
              <a:buChar char="è"/>
              <a:defRPr/>
            </a:pPr>
            <a:r>
              <a:rPr lang="fr-FR" dirty="0" smtClean="0">
                <a:sym typeface="Wingdings" pitchFamily="2" charset="2"/>
              </a:rPr>
              <a:t>Des problèmes arithmétiques</a:t>
            </a:r>
          </a:p>
          <a:p>
            <a:pPr marL="342900" lvl="1" indent="-342900" eaLnBrk="1" fontAlgn="auto" hangingPunct="1">
              <a:spcAft>
                <a:spcPts val="0"/>
              </a:spcAft>
              <a:buFont typeface="Arial" pitchFamily="34" charset="0"/>
              <a:buNone/>
              <a:defRPr/>
            </a:pPr>
            <a:r>
              <a:rPr lang="fr-FR" sz="2200" dirty="0" smtClean="0">
                <a:solidFill>
                  <a:schemeClr val="bg1">
                    <a:lumMod val="50000"/>
                  </a:schemeClr>
                </a:solidFill>
              </a:rPr>
              <a:t>	- Qui enrichissent le sens des opérations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0" y="1588"/>
          <a:ext cx="9144000" cy="6573014"/>
        </p:xfrm>
        <a:graphic>
          <a:graphicData uri="http://schemas.openxmlformats.org/drawingml/2006/table">
            <a:tbl>
              <a:tblPr/>
              <a:tblGrid>
                <a:gridCol w="3059113"/>
                <a:gridCol w="2592387"/>
                <a:gridCol w="433388"/>
                <a:gridCol w="3059112"/>
              </a:tblGrid>
              <a:tr h="2587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fr-FR"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CM1</a:t>
                      </a:r>
                      <a:endParaRPr kumimoji="0" lang="fr-FR"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18801" marR="18801" marT="0" marB="0"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CM2</a:t>
                      </a:r>
                      <a:endParaRPr kumimoji="0" lang="fr-FR"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8801" marR="18801" marT="0" marB="0"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6</a:t>
                      </a:r>
                      <a:r>
                        <a:rPr kumimoji="0" lang="fr-FR" sz="1200" b="1" i="0" u="none" strike="noStrike" cap="none" normalizeH="0" baseline="30000" smtClean="0">
                          <a:ln>
                            <a:noFill/>
                          </a:ln>
                          <a:solidFill>
                            <a:schemeClr val="tx1"/>
                          </a:solidFill>
                          <a:effectLst/>
                          <a:latin typeface="Calibri" pitchFamily="34" charset="0"/>
                          <a:ea typeface="Calibri" pitchFamily="34" charset="0"/>
                          <a:cs typeface="Times New Roman" pitchFamily="18" charset="0"/>
                        </a:rPr>
                        <a:t>ème</a:t>
                      </a:r>
                      <a:endParaRPr kumimoji="0" lang="fr-FR"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8801" marR="18801" marT="0" marB="0"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r>
              <a:tr h="7937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fr-FR"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Jusqu’au million</a:t>
                      </a:r>
                    </a:p>
                  </a:txBody>
                  <a:tcPr marL="18801" marR="18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gridSpan="3">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fr-FR"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Jusqu’au milliard</a:t>
                      </a:r>
                    </a:p>
                  </a:txBody>
                  <a:tcPr marL="18801" marR="18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hMerge="1">
                  <a:txBody>
                    <a:bodyPr/>
                    <a:lstStyle/>
                    <a:p>
                      <a:endParaRPr lang="fr-FR"/>
                    </a:p>
                  </a:txBody>
                  <a:tcPr/>
                </a:tc>
                <a:tc hMerge="1">
                  <a:txBody>
                    <a:bodyPr/>
                    <a:lstStyle/>
                    <a:p>
                      <a:endParaRPr lang="fr-FR"/>
                    </a:p>
                  </a:txBody>
                  <a:tcPr/>
                </a:tc>
              </a:tr>
              <a:tr h="79375">
                <a:tc gridSpan="4">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fr-FR"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Fractions simples / Fractions décimales</a:t>
                      </a:r>
                    </a:p>
                  </a:txBody>
                  <a:tcPr marL="18801" marR="18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hMerge="1">
                  <a:txBody>
                    <a:bodyPr/>
                    <a:lstStyle/>
                    <a:p>
                      <a:endParaRPr lang="fr-FR"/>
                    </a:p>
                  </a:txBody>
                  <a:tcPr/>
                </a:tc>
                <a:tc hMerge="1">
                  <a:txBody>
                    <a:bodyPr/>
                    <a:lstStyle/>
                    <a:p>
                      <a:endParaRPr lang="fr-FR"/>
                    </a:p>
                  </a:txBody>
                  <a:tcPr/>
                </a:tc>
                <a:tc hMerge="1">
                  <a:txBody>
                    <a:bodyPr/>
                    <a:lstStyle/>
                    <a:p>
                      <a:endParaRPr lang="fr-FR"/>
                    </a:p>
                  </a:txBody>
                  <a:tcPr/>
                </a:tc>
              </a:tr>
              <a:tr h="79375">
                <a:tc gridSpan="4">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fr-FR"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Fractions : partage de grandeurs</a:t>
                      </a:r>
                    </a:p>
                  </a:txBody>
                  <a:tcPr marL="18801" marR="18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hMerge="1">
                  <a:txBody>
                    <a:bodyPr/>
                    <a:lstStyle/>
                    <a:p>
                      <a:endParaRPr lang="fr-FR"/>
                    </a:p>
                  </a:txBody>
                  <a:tcPr/>
                </a:tc>
                <a:tc hMerge="1">
                  <a:txBody>
                    <a:bodyPr/>
                    <a:lstStyle/>
                    <a:p>
                      <a:endParaRPr lang="fr-FR"/>
                    </a:p>
                  </a:txBody>
                  <a:tcPr/>
                </a:tc>
                <a:tc hMerge="1">
                  <a:txBody>
                    <a:bodyPr/>
                    <a:lstStyle/>
                    <a:p>
                      <a:endParaRPr lang="fr-FR"/>
                    </a:p>
                  </a:txBody>
                  <a:tcPr/>
                </a:tc>
              </a:tr>
              <a:tr h="79375">
                <a:tc gridSpan="3">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fr-FR"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p>
                  </a:txBody>
                  <a:tcPr marL="18801" marR="18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hMerge="1">
                  <a:txBody>
                    <a:bodyPr/>
                    <a:lstStyle/>
                    <a:p>
                      <a:endParaRPr lang="fr-FR"/>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fr-FR"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Fractions : quotient de deux entiers</a:t>
                      </a:r>
                    </a:p>
                  </a:txBody>
                  <a:tcPr marL="18801" marR="18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r>
              <a:tr h="7937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fr-FR"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Décimaux : jusqu’aux centièmes</a:t>
                      </a:r>
                    </a:p>
                  </a:txBody>
                  <a:tcPr marL="18801" marR="18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gridSpan="3">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fr-FR"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Décimaux : jusqu’aux dix-millièmes</a:t>
                      </a:r>
                    </a:p>
                  </a:txBody>
                  <a:tcPr marL="18801" marR="18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hMerge="1">
                  <a:txBody>
                    <a:bodyPr/>
                    <a:lstStyle/>
                    <a:p>
                      <a:endParaRPr lang="fr-FR"/>
                    </a:p>
                  </a:txBody>
                  <a:tcPr/>
                </a:tc>
                <a:tc hMerge="1">
                  <a:txBody>
                    <a:bodyPr/>
                    <a:lstStyle/>
                    <a:p>
                      <a:endParaRPr lang="fr-FR"/>
                    </a:p>
                  </a:txBody>
                  <a:tcPr/>
                </a:tc>
              </a:tr>
              <a:tr h="79375">
                <a:tc gridSpan="4">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Utiliser et représenter les grands nombres, des fractions simples, les nombres décimaux</a:t>
                      </a:r>
                      <a:endParaRPr kumimoji="0" lang="fr-FR"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8801" marR="18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fr-FR"/>
                    </a:p>
                  </a:txBody>
                  <a:tcPr/>
                </a:tc>
                <a:tc hMerge="1">
                  <a:txBody>
                    <a:bodyPr/>
                    <a:lstStyle/>
                    <a:p>
                      <a:endParaRPr lang="fr-FR"/>
                    </a:p>
                  </a:txBody>
                  <a:tcPr/>
                </a:tc>
                <a:tc hMerge="1">
                  <a:txBody>
                    <a:bodyPr/>
                    <a:lstStyle/>
                    <a:p>
                      <a:endParaRPr lang="fr-FR"/>
                    </a:p>
                  </a:txBody>
                  <a:tcPr/>
                </a:tc>
              </a:tr>
              <a:tr h="842963">
                <a:tc gridSpan="4">
                  <a:txBody>
                    <a:bodyPr/>
                    <a:lstStyle/>
                    <a:p>
                      <a:pPr marL="342900" marR="0" lvl="0" indent="-342900" algn="l" defTabSz="914400" rtl="0" eaLnBrk="1" fontAlgn="base" latinLnBrk="0" hangingPunct="1">
                        <a:lnSpc>
                          <a:spcPct val="115000"/>
                        </a:lnSpc>
                        <a:spcBef>
                          <a:spcPct val="0"/>
                        </a:spcBef>
                        <a:spcAft>
                          <a:spcPct val="0"/>
                        </a:spcAft>
                        <a:buClrTx/>
                        <a:buSzTx/>
                        <a:buFont typeface="Symbol" pitchFamily="18" charset="2"/>
                        <a:buChar char=""/>
                        <a:tabLst/>
                      </a:pPr>
                      <a:r>
                        <a:rPr kumimoji="0" lang="fr-FR" sz="900" b="0" i="0" u="none" strike="noStrike" cap="none" normalizeH="0" baseline="0" smtClean="0">
                          <a:ln>
                            <a:noFill/>
                          </a:ln>
                          <a:solidFill>
                            <a:schemeClr val="tx1"/>
                          </a:solidFill>
                          <a:effectLst/>
                          <a:latin typeface="Calibri" pitchFamily="34" charset="0"/>
                          <a:ea typeface="Calibri" pitchFamily="34" charset="0"/>
                          <a:cs typeface="Calibri" pitchFamily="34" charset="0"/>
                        </a:rPr>
                        <a:t>Composer, décomposer les grands nombres entiers, en utilisant des regroupements par milliers., Comprendre et appliquer les règles de la numération aux grands nombres (jusqu’à 12 chiffres)., Comparer, ranger, encadrer des grands nombres entiers, les repérer et les placer sur une demi-droite graduée adaptée.</a:t>
                      </a:r>
                      <a:endParaRPr kumimoji="0" lang="fr-FR"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342900" marR="0" lvl="0" indent="-342900" algn="l" defTabSz="914400" rtl="0" eaLnBrk="1" fontAlgn="base" latinLnBrk="0" hangingPunct="1">
                        <a:lnSpc>
                          <a:spcPct val="115000"/>
                        </a:lnSpc>
                        <a:spcBef>
                          <a:spcPct val="0"/>
                        </a:spcBef>
                        <a:spcAft>
                          <a:spcPct val="0"/>
                        </a:spcAft>
                        <a:buClrTx/>
                        <a:buSzTx/>
                        <a:buFont typeface="Symbol" pitchFamily="18" charset="2"/>
                        <a:buChar char=""/>
                        <a:tabLst/>
                      </a:pPr>
                      <a:r>
                        <a:rPr kumimoji="0" lang="fr-FR" sz="900" b="0" i="0" u="none" strike="noStrike" cap="none" normalizeH="0" baseline="0" smtClean="0">
                          <a:ln>
                            <a:noFill/>
                          </a:ln>
                          <a:solidFill>
                            <a:schemeClr val="tx1"/>
                          </a:solidFill>
                          <a:effectLst/>
                          <a:latin typeface="Calibri" pitchFamily="34" charset="0"/>
                          <a:ea typeface="Calibri" pitchFamily="34" charset="0"/>
                          <a:cs typeface="Calibri" pitchFamily="34" charset="0"/>
                        </a:rPr>
                        <a:t>Comprendre et utiliser la notion de fractions simples., Repérer et placer des fractions sur une demi-droite graduée adaptée., Encadrer une fraction par deux nombres entiers consécutifs.</a:t>
                      </a:r>
                    </a:p>
                    <a:p>
                      <a:pPr marL="342900" marR="0" lvl="0" indent="-342900" algn="l" defTabSz="914400" rtl="0" eaLnBrk="1" fontAlgn="base" latinLnBrk="0" hangingPunct="1">
                        <a:lnSpc>
                          <a:spcPct val="115000"/>
                        </a:lnSpc>
                        <a:spcBef>
                          <a:spcPct val="0"/>
                        </a:spcBef>
                        <a:spcAft>
                          <a:spcPct val="0"/>
                        </a:spcAft>
                        <a:buClrTx/>
                        <a:buSzTx/>
                        <a:buFont typeface="Symbol" pitchFamily="18" charset="2"/>
                        <a:buChar char=""/>
                        <a:tabLst/>
                      </a:pPr>
                      <a:r>
                        <a:rPr kumimoji="0" lang="fr-FR" sz="900" b="0" i="0" u="none" strike="noStrike" cap="none" normalizeH="0" baseline="0" smtClean="0">
                          <a:ln>
                            <a:noFill/>
                          </a:ln>
                          <a:solidFill>
                            <a:schemeClr val="tx1"/>
                          </a:solidFill>
                          <a:effectLst/>
                          <a:latin typeface="Calibri" pitchFamily="34" charset="0"/>
                          <a:ea typeface="Calibri" pitchFamily="34" charset="0"/>
                          <a:cs typeface="Calibri" pitchFamily="34" charset="0"/>
                        </a:rPr>
                        <a:t>Établir des égalités entre des fractions simples., Comprendre et utiliser la notion de nombre décimal.</a:t>
                      </a:r>
                    </a:p>
                    <a:p>
                      <a:pPr marL="342900" marR="0" lvl="0" indent="-342900" algn="l" defTabSz="914400" rtl="0" eaLnBrk="1" fontAlgn="base" latinLnBrk="0" hangingPunct="1">
                        <a:lnSpc>
                          <a:spcPct val="115000"/>
                        </a:lnSpc>
                        <a:spcBef>
                          <a:spcPct val="0"/>
                        </a:spcBef>
                        <a:spcAft>
                          <a:spcPct val="0"/>
                        </a:spcAft>
                        <a:buClrTx/>
                        <a:buSzTx/>
                        <a:buFont typeface="Symbol" pitchFamily="18" charset="2"/>
                        <a:buChar char=""/>
                        <a:tabLst/>
                      </a:pPr>
                      <a:r>
                        <a:rPr kumimoji="0" lang="fr-FR" sz="900" b="0" i="0" u="none" strike="noStrike" cap="none" normalizeH="0" baseline="0" smtClean="0">
                          <a:ln>
                            <a:noFill/>
                          </a:ln>
                          <a:solidFill>
                            <a:schemeClr val="tx1"/>
                          </a:solidFill>
                          <a:effectLst/>
                          <a:latin typeface="Calibri" pitchFamily="34" charset="0"/>
                          <a:ea typeface="Calibri" pitchFamily="34" charset="0"/>
                          <a:cs typeface="Calibri" pitchFamily="34" charset="0"/>
                        </a:rPr>
                        <a:t>Associer diverses désignations d’un nombre décimal (fractions décimales, écritures à virgule et décompositions).</a:t>
                      </a:r>
                    </a:p>
                    <a:p>
                      <a:pPr marL="342900" marR="0" lvl="0" indent="-342900" algn="l" defTabSz="914400" rtl="0" eaLnBrk="1" fontAlgn="base" latinLnBrk="0" hangingPunct="1">
                        <a:lnSpc>
                          <a:spcPct val="115000"/>
                        </a:lnSpc>
                        <a:spcBef>
                          <a:spcPct val="0"/>
                        </a:spcBef>
                        <a:spcAft>
                          <a:spcPct val="0"/>
                        </a:spcAft>
                        <a:buClrTx/>
                        <a:buSzTx/>
                        <a:buFont typeface="Symbol" pitchFamily="18" charset="2"/>
                        <a:buChar char=""/>
                        <a:tabLst/>
                      </a:pPr>
                      <a:r>
                        <a:rPr kumimoji="0" lang="fr-FR" sz="900" b="0" i="0" u="none" strike="noStrike" cap="none" normalizeH="0" baseline="0" smtClean="0">
                          <a:ln>
                            <a:noFill/>
                          </a:ln>
                          <a:solidFill>
                            <a:schemeClr val="tx1"/>
                          </a:solidFill>
                          <a:effectLst/>
                          <a:latin typeface="Calibri" pitchFamily="34" charset="0"/>
                          <a:ea typeface="Calibri" pitchFamily="34" charset="0"/>
                          <a:cs typeface="Calibri" pitchFamily="34" charset="0"/>
                        </a:rPr>
                        <a:t>Repérer et placer des décimaux sur une demi-droite graduée adaptée., Comparer, ranger, encadrer, intercaler des nombres décimaux. , Ordre sur les nombres décimaux</a:t>
                      </a:r>
                    </a:p>
                  </a:txBody>
                  <a:tcPr marL="18801" marR="18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hMerge="1">
                  <a:txBody>
                    <a:bodyPr/>
                    <a:lstStyle/>
                    <a:p>
                      <a:endParaRPr lang="fr-FR"/>
                    </a:p>
                  </a:txBody>
                  <a:tcPr/>
                </a:tc>
                <a:tc hMerge="1">
                  <a:txBody>
                    <a:bodyPr/>
                    <a:lstStyle/>
                    <a:p>
                      <a:endParaRPr lang="fr-FR"/>
                    </a:p>
                  </a:txBody>
                  <a:tcPr/>
                </a:tc>
              </a:tr>
              <a:tr h="104775">
                <a:tc gridSpan="4">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fr-FR" sz="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p>
                  </a:txBody>
                  <a:tcPr marL="18801" marR="18801" marT="0" marB="0"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hMerge="1">
                  <a:txBody>
                    <a:bodyPr/>
                    <a:lstStyle/>
                    <a:p>
                      <a:endParaRPr lang="fr-FR"/>
                    </a:p>
                  </a:txBody>
                  <a:tcPr/>
                </a:tc>
                <a:tc hMerge="1">
                  <a:txBody>
                    <a:bodyPr/>
                    <a:lstStyle/>
                    <a:p>
                      <a:endParaRPr lang="fr-FR"/>
                    </a:p>
                  </a:txBody>
                  <a:tcPr/>
                </a:tc>
              </a:tr>
              <a:tr h="79375">
                <a:tc gridSpan="4">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fr-FR"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Calcul mental sur les entiers et sur les décimaux</a:t>
                      </a:r>
                    </a:p>
                  </a:txBody>
                  <a:tcPr marL="18801" marR="18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hMerge="1">
                  <a:txBody>
                    <a:bodyPr/>
                    <a:lstStyle/>
                    <a:p>
                      <a:endParaRPr lang="fr-FR"/>
                    </a:p>
                  </a:txBody>
                  <a:tcPr/>
                </a:tc>
                <a:tc hMerge="1">
                  <a:txBody>
                    <a:bodyPr/>
                    <a:lstStyle/>
                    <a:p>
                      <a:endParaRPr lang="fr-FR"/>
                    </a:p>
                  </a:txBody>
                  <a:tcPr/>
                </a:tc>
                <a:tc hMerge="1">
                  <a:txBody>
                    <a:bodyPr/>
                    <a:lstStyle/>
                    <a:p>
                      <a:endParaRPr lang="fr-FR"/>
                    </a:p>
                  </a:txBody>
                  <a:tcPr/>
                </a:tc>
              </a:tr>
              <a:tr h="79375">
                <a:tc gridSpan="4">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fr-FR"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Technique  de l’addition et  de la soustraction des nombres décimaux</a:t>
                      </a:r>
                    </a:p>
                  </a:txBody>
                  <a:tcPr marL="18801" marR="18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hMerge="1">
                  <a:txBody>
                    <a:bodyPr/>
                    <a:lstStyle/>
                    <a:p>
                      <a:endParaRPr lang="fr-FR"/>
                    </a:p>
                  </a:txBody>
                  <a:tcPr/>
                </a:tc>
                <a:tc hMerge="1">
                  <a:txBody>
                    <a:bodyPr/>
                    <a:lstStyle/>
                    <a:p>
                      <a:endParaRPr lang="fr-FR"/>
                    </a:p>
                  </a:txBody>
                  <a:tcPr/>
                </a:tc>
                <a:tc hMerge="1">
                  <a:txBody>
                    <a:bodyPr/>
                    <a:lstStyle/>
                    <a:p>
                      <a:endParaRPr lang="fr-FR"/>
                    </a:p>
                  </a:txBody>
                  <a:tcPr/>
                </a:tc>
              </a:tr>
              <a:tr h="48101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fr-FR"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p>
                  </a:txBody>
                  <a:tcPr marL="18801" marR="18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fr-FR"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Technique de la multiplication : décimal par un entier</a:t>
                      </a:r>
                    </a:p>
                  </a:txBody>
                  <a:tcPr marL="18801" marR="18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hMerge="1">
                  <a:txBody>
                    <a:bodyPr/>
                    <a:lstStyle/>
                    <a:p>
                      <a:endParaRPr lang="fr-FR"/>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fr-FR"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Technique de la multiplication de deux décimaux</a:t>
                      </a:r>
                    </a:p>
                  </a:txBody>
                  <a:tcPr marL="18801" marR="18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r>
              <a:tr h="15716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fr-FR"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Technique de la division euclidienne</a:t>
                      </a:r>
                    </a:p>
                  </a:txBody>
                  <a:tcPr marL="18801" marR="18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gridSpan="3">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fr-FR"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Technique de la division de deux entiers avec quotient décimal, d’un décimal par un entier</a:t>
                      </a:r>
                    </a:p>
                  </a:txBody>
                  <a:tcPr marL="18801" marR="18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hMerge="1">
                  <a:txBody>
                    <a:bodyPr/>
                    <a:lstStyle/>
                    <a:p>
                      <a:endParaRPr lang="fr-FR"/>
                    </a:p>
                  </a:txBody>
                  <a:tcPr/>
                </a:tc>
                <a:tc hMerge="1">
                  <a:txBody>
                    <a:bodyPr/>
                    <a:lstStyle/>
                    <a:p>
                      <a:endParaRPr lang="fr-FR"/>
                    </a:p>
                  </a:txBody>
                  <a:tcPr/>
                </a:tc>
              </a:tr>
              <a:tr h="79375">
                <a:tc gridSpan="4">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Calculer avec des nombres entiers et des nombres décimaux</a:t>
                      </a:r>
                      <a:endParaRPr kumimoji="0" lang="fr-FR"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8801" marR="18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fr-FR"/>
                    </a:p>
                  </a:txBody>
                  <a:tcPr/>
                </a:tc>
                <a:tc hMerge="1">
                  <a:txBody>
                    <a:bodyPr/>
                    <a:lstStyle/>
                    <a:p>
                      <a:endParaRPr lang="fr-FR"/>
                    </a:p>
                  </a:txBody>
                  <a:tcPr/>
                </a:tc>
                <a:tc hMerge="1">
                  <a:txBody>
                    <a:bodyPr/>
                    <a:lstStyle/>
                    <a:p>
                      <a:endParaRPr lang="fr-FR"/>
                    </a:p>
                  </a:txBody>
                  <a:tcPr/>
                </a:tc>
              </a:tr>
              <a:tr h="454025">
                <a:tc gridSpan="4">
                  <a:txBody>
                    <a:bodyPr/>
                    <a:lstStyle/>
                    <a:p>
                      <a:pPr marL="342900" marR="0" lvl="0" indent="-342900" algn="l" defTabSz="914400" rtl="0" eaLnBrk="1" fontAlgn="base" latinLnBrk="0" hangingPunct="1">
                        <a:lnSpc>
                          <a:spcPct val="115000"/>
                        </a:lnSpc>
                        <a:spcBef>
                          <a:spcPct val="0"/>
                        </a:spcBef>
                        <a:spcAft>
                          <a:spcPct val="0"/>
                        </a:spcAft>
                        <a:buClrTx/>
                        <a:buSzTx/>
                        <a:buFont typeface="Symbol" pitchFamily="18" charset="2"/>
                        <a:buChar char=""/>
                        <a:tabLst/>
                      </a:pPr>
                      <a:r>
                        <a:rPr kumimoji="0" lang="fr-FR" sz="12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Mémoriser des faits numériques et des procédures élémentaires de calcul. Élaborer ou choisir des stratégies de calcul à l’oral et à l’écrit. </a:t>
                      </a:r>
                      <a:endParaRPr kumimoji="0" lang="fr-FR"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342900" marR="0" lvl="0" indent="-342900" algn="l" defTabSz="914400" rtl="0" eaLnBrk="1" fontAlgn="base" latinLnBrk="0" hangingPunct="1">
                        <a:lnSpc>
                          <a:spcPct val="115000"/>
                        </a:lnSpc>
                        <a:spcBef>
                          <a:spcPct val="0"/>
                        </a:spcBef>
                        <a:spcAft>
                          <a:spcPct val="0"/>
                        </a:spcAft>
                        <a:buClrTx/>
                        <a:buSzTx/>
                        <a:buFont typeface="Symbol" pitchFamily="18" charset="2"/>
                        <a:buChar char=""/>
                        <a:tabLst/>
                      </a:pPr>
                      <a:r>
                        <a:rPr kumimoji="0" lang="fr-FR" sz="12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Vérifier la vraisemblance d’un résultat, notamment en estimant son ordre de grandeur. </a:t>
                      </a:r>
                    </a:p>
                    <a:p>
                      <a:pPr marL="342900" marR="0" lvl="0" indent="-342900" algn="l" defTabSz="914400" rtl="0" eaLnBrk="1" fontAlgn="base" latinLnBrk="0" hangingPunct="1">
                        <a:lnSpc>
                          <a:spcPct val="115000"/>
                        </a:lnSpc>
                        <a:spcBef>
                          <a:spcPct val="0"/>
                        </a:spcBef>
                        <a:spcAft>
                          <a:spcPct val="0"/>
                        </a:spcAft>
                        <a:buClrTx/>
                        <a:buSzTx/>
                        <a:buFont typeface="Symbol" pitchFamily="18" charset="2"/>
                        <a:buChar char=""/>
                        <a:tabLst/>
                      </a:pPr>
                      <a:r>
                        <a:rPr kumimoji="0" lang="fr-FR" sz="12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Calcul mental : calculer mentalement pour obtenir un résultat exact ou évaluer un ordre de grandeur.</a:t>
                      </a:r>
                    </a:p>
                    <a:p>
                      <a:pPr marL="342900" marR="0" lvl="0" indent="-342900" algn="l" defTabSz="914400" rtl="0" eaLnBrk="1" fontAlgn="base" latinLnBrk="0" hangingPunct="1">
                        <a:lnSpc>
                          <a:spcPct val="115000"/>
                        </a:lnSpc>
                        <a:spcBef>
                          <a:spcPct val="0"/>
                        </a:spcBef>
                        <a:spcAft>
                          <a:spcPct val="0"/>
                        </a:spcAft>
                        <a:buClrTx/>
                        <a:buSzTx/>
                        <a:buFont typeface="Symbol" pitchFamily="18" charset="2"/>
                        <a:buChar char=""/>
                        <a:tabLst/>
                      </a:pPr>
                      <a:r>
                        <a:rPr kumimoji="0" lang="fr-FR" sz="12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Calcul en ligne : utiliser des parenthèses dans des situations très simples. </a:t>
                      </a:r>
                    </a:p>
                    <a:p>
                      <a:pPr marL="342900" marR="0" lvl="0" indent="-342900" algn="l" defTabSz="914400" rtl="0" eaLnBrk="1" fontAlgn="base" latinLnBrk="0" hangingPunct="1">
                        <a:lnSpc>
                          <a:spcPct val="115000"/>
                        </a:lnSpc>
                        <a:spcBef>
                          <a:spcPct val="0"/>
                        </a:spcBef>
                        <a:spcAft>
                          <a:spcPct val="0"/>
                        </a:spcAft>
                        <a:buClrTx/>
                        <a:buSzTx/>
                        <a:buFont typeface="Symbol" pitchFamily="18" charset="2"/>
                        <a:buChar char=""/>
                        <a:tabLst/>
                      </a:pPr>
                      <a:r>
                        <a:rPr kumimoji="0" lang="fr-FR" sz="12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Calcul posé : mettre en œuvre un algorithme de calcul posé pour l’addition, la soustraction, la multiplication, la division. </a:t>
                      </a:r>
                    </a:p>
                    <a:p>
                      <a:pPr marL="342900" marR="0" lvl="0" indent="-342900" algn="l" defTabSz="914400" rtl="0" eaLnBrk="1" fontAlgn="base" latinLnBrk="0" hangingPunct="1">
                        <a:lnSpc>
                          <a:spcPct val="115000"/>
                        </a:lnSpc>
                        <a:spcBef>
                          <a:spcPct val="0"/>
                        </a:spcBef>
                        <a:spcAft>
                          <a:spcPct val="0"/>
                        </a:spcAft>
                        <a:buClrTx/>
                        <a:buSzTx/>
                        <a:buFont typeface="Symbol" pitchFamily="18" charset="2"/>
                        <a:buChar char=""/>
                        <a:tabLst/>
                      </a:pPr>
                      <a:r>
                        <a:rPr kumimoji="0" lang="fr-FR" sz="12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Calcul instrumenté : utiliser une calculatrice pour trouver ou vérifier un résultat.</a:t>
                      </a:r>
                    </a:p>
                  </a:txBody>
                  <a:tcPr marL="18801" marR="18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hMerge="1">
                  <a:txBody>
                    <a:bodyPr/>
                    <a:lstStyle/>
                    <a:p>
                      <a:endParaRPr lang="fr-FR"/>
                    </a:p>
                  </a:txBody>
                  <a:tcPr/>
                </a:tc>
                <a:tc hMerge="1">
                  <a:txBody>
                    <a:bodyPr/>
                    <a:lstStyle/>
                    <a:p>
                      <a:endParaRPr lang="fr-FR"/>
                    </a:p>
                  </a:txBody>
                  <a:tcPr/>
                </a:tc>
              </a:tr>
              <a:tr h="65088">
                <a:tc gridSpan="4">
                  <a:txBody>
                    <a:bodyPr/>
                    <a:lstStyle/>
                    <a:p>
                      <a:pPr marL="457200" marR="0" lvl="0" indent="0" algn="l" defTabSz="914400" rtl="0" eaLnBrk="1" fontAlgn="base" latinLnBrk="0" hangingPunct="1">
                        <a:lnSpc>
                          <a:spcPct val="115000"/>
                        </a:lnSpc>
                        <a:spcBef>
                          <a:spcPct val="0"/>
                        </a:spcBef>
                        <a:spcAft>
                          <a:spcPct val="0"/>
                        </a:spcAft>
                        <a:buClrTx/>
                        <a:buSzTx/>
                        <a:buFontTx/>
                        <a:buNone/>
                        <a:tabLst/>
                      </a:pPr>
                      <a:r>
                        <a:rPr kumimoji="0" lang="fr-FR" sz="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fr-FR" sz="3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8801" marR="18801" marT="0" marB="0"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hMerge="1">
                  <a:txBody>
                    <a:bodyPr/>
                    <a:lstStyle/>
                    <a:p>
                      <a:endParaRPr lang="fr-FR"/>
                    </a:p>
                  </a:txBody>
                  <a:tcPr/>
                </a:tc>
                <a:tc hMerge="1">
                  <a:txBody>
                    <a:bodyPr/>
                    <a:lstStyle/>
                    <a:p>
                      <a:endParaRPr lang="fr-FR"/>
                    </a:p>
                  </a:txBody>
                  <a:tcPr/>
                </a:tc>
              </a:tr>
              <a:tr h="79375">
                <a:tc gridSpan="3">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fr-FR"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Problèmes à une ou plusieurs étapes</a:t>
                      </a:r>
                    </a:p>
                  </a:txBody>
                  <a:tcPr marL="18801" marR="18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hMerge="1">
                  <a:txBody>
                    <a:bodyPr/>
                    <a:lstStyle/>
                    <a:p>
                      <a:endParaRPr lang="fr-FR"/>
                    </a:p>
                  </a:txBody>
                  <a:tcPr/>
                </a:tc>
                <a:tc hMerge="1">
                  <a:txBody>
                    <a:bodyPr/>
                    <a:lstStyle/>
                    <a:p>
                      <a:endParaRPr lang="fr-FR"/>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fr-FR"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Nécessitant l’organisation de données multiples</a:t>
                      </a:r>
                    </a:p>
                  </a:txBody>
                  <a:tcPr marL="18801" marR="18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r>
              <a:tr h="19526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fr-FR"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Support de données  unique</a:t>
                      </a:r>
                    </a:p>
                  </a:txBody>
                  <a:tcPr marL="18801" marR="18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gridSpan="2">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fr-FR"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Deux supports de données</a:t>
                      </a:r>
                    </a:p>
                  </a:txBody>
                  <a:tcPr marL="18801" marR="18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hMerge="1">
                  <a:txBody>
                    <a:bodyPr/>
                    <a:lstStyle/>
                    <a:p>
                      <a:endParaRPr lang="fr-FR"/>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fr-FR"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Plusieurs supports de données</a:t>
                      </a:r>
                    </a:p>
                  </a:txBody>
                  <a:tcPr marL="18801" marR="18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r>
              <a:tr h="79375">
                <a:tc gridSpan="4">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fr-FR" sz="11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Résoudre des problèmes en utilisant des fractions simples, les nombres décimaux et le calcul</a:t>
                      </a:r>
                      <a:endParaRPr kumimoji="0" lang="fr-FR"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8801" marR="18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fr-FR"/>
                    </a:p>
                  </a:txBody>
                  <a:tcPr/>
                </a:tc>
                <a:tc hMerge="1">
                  <a:txBody>
                    <a:bodyPr/>
                    <a:lstStyle/>
                    <a:p>
                      <a:endParaRPr lang="fr-FR"/>
                    </a:p>
                  </a:txBody>
                  <a:tcPr/>
                </a:tc>
                <a:tc hMerge="1">
                  <a:txBody>
                    <a:bodyPr/>
                    <a:lstStyle/>
                    <a:p>
                      <a:endParaRPr lang="fr-FR"/>
                    </a:p>
                  </a:txBody>
                  <a:tcPr/>
                </a:tc>
              </a:tr>
              <a:tr h="323850">
                <a:tc gridSpan="4">
                  <a:txBody>
                    <a:bodyPr/>
                    <a:lstStyle/>
                    <a:p>
                      <a:pPr marL="342900" marR="0" lvl="0" indent="-342900" algn="l" defTabSz="914400" rtl="0" eaLnBrk="1" fontAlgn="base" latinLnBrk="0" hangingPunct="1">
                        <a:lnSpc>
                          <a:spcPct val="115000"/>
                        </a:lnSpc>
                        <a:spcBef>
                          <a:spcPct val="0"/>
                        </a:spcBef>
                        <a:spcAft>
                          <a:spcPct val="0"/>
                        </a:spcAft>
                        <a:buClrTx/>
                        <a:buSzTx/>
                        <a:buFont typeface="Symbol" pitchFamily="18" charset="2"/>
                        <a:buChar char=""/>
                        <a:tabLst/>
                      </a:pPr>
                      <a:r>
                        <a:rPr kumimoji="0" lang="fr-FR" sz="1100" b="0" i="0" u="none" strike="noStrike" cap="none" normalizeH="0" baseline="0" smtClean="0">
                          <a:ln>
                            <a:noFill/>
                          </a:ln>
                          <a:solidFill>
                            <a:schemeClr val="tx1"/>
                          </a:solidFill>
                          <a:effectLst/>
                          <a:latin typeface="Calibri" pitchFamily="34" charset="0"/>
                          <a:ea typeface="Calibri" pitchFamily="34" charset="0"/>
                          <a:cs typeface="Calibri" pitchFamily="34" charset="0"/>
                        </a:rPr>
                        <a:t>Résoudre des problèmes mettant en jeu les quatre opérations.</a:t>
                      </a:r>
                      <a:endParaRPr kumimoji="0" lang="fr-FR"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342900" marR="0" lvl="0" indent="-342900" algn="l" defTabSz="914400" rtl="0" eaLnBrk="1" fontAlgn="base" latinLnBrk="0" hangingPunct="1">
                        <a:lnSpc>
                          <a:spcPct val="115000"/>
                        </a:lnSpc>
                        <a:spcBef>
                          <a:spcPct val="0"/>
                        </a:spcBef>
                        <a:spcAft>
                          <a:spcPct val="0"/>
                        </a:spcAft>
                        <a:buClrTx/>
                        <a:buSzTx/>
                        <a:buFont typeface="Symbol" pitchFamily="18" charset="2"/>
                        <a:buChar char=""/>
                        <a:tabLst/>
                      </a:pPr>
                      <a:r>
                        <a:rPr kumimoji="0" lang="fr-FR" sz="1100" b="0" i="0" u="none" strike="noStrike" cap="none" normalizeH="0" baseline="0" smtClean="0">
                          <a:ln>
                            <a:noFill/>
                          </a:ln>
                          <a:solidFill>
                            <a:schemeClr val="tx1"/>
                          </a:solidFill>
                          <a:effectLst/>
                          <a:latin typeface="Calibri" pitchFamily="34" charset="0"/>
                          <a:ea typeface="Calibri" pitchFamily="34" charset="0"/>
                          <a:cs typeface="Calibri" pitchFamily="34" charset="0"/>
                        </a:rPr>
                        <a:t>Prélever des données numériques à partir de supports variés. Produire des tableaux, diagrammes et graphiques organisant des données numériques.</a:t>
                      </a:r>
                    </a:p>
                    <a:p>
                      <a:pPr marL="342900" marR="0" lvl="0" indent="-342900" algn="l" defTabSz="914400" rtl="0" eaLnBrk="1" fontAlgn="base" latinLnBrk="0" hangingPunct="1">
                        <a:lnSpc>
                          <a:spcPct val="115000"/>
                        </a:lnSpc>
                        <a:spcBef>
                          <a:spcPct val="0"/>
                        </a:spcBef>
                        <a:spcAft>
                          <a:spcPct val="0"/>
                        </a:spcAft>
                        <a:buClrTx/>
                        <a:buSzTx/>
                        <a:buFont typeface="Symbol" pitchFamily="18" charset="2"/>
                        <a:buChar char=""/>
                        <a:tabLst/>
                      </a:pPr>
                      <a:r>
                        <a:rPr kumimoji="0" lang="fr-FR" sz="1100" b="0" i="0" u="none" strike="noStrike" cap="none" normalizeH="0" baseline="0" smtClean="0">
                          <a:ln>
                            <a:noFill/>
                          </a:ln>
                          <a:solidFill>
                            <a:schemeClr val="tx1"/>
                          </a:solidFill>
                          <a:effectLst/>
                          <a:latin typeface="Calibri" pitchFamily="34" charset="0"/>
                          <a:ea typeface="Calibri" pitchFamily="34" charset="0"/>
                          <a:cs typeface="Calibri" pitchFamily="34" charset="0"/>
                        </a:rPr>
                        <a:t>Exploiter et communiquer des résultats de mesures. </a:t>
                      </a:r>
                    </a:p>
                    <a:p>
                      <a:pPr marL="342900" marR="0" lvl="0" indent="-342900" algn="l" defTabSz="914400" rtl="0" eaLnBrk="1" fontAlgn="base" latinLnBrk="0" hangingPunct="1">
                        <a:lnSpc>
                          <a:spcPct val="115000"/>
                        </a:lnSpc>
                        <a:spcBef>
                          <a:spcPct val="0"/>
                        </a:spcBef>
                        <a:spcAft>
                          <a:spcPct val="0"/>
                        </a:spcAft>
                        <a:buClrTx/>
                        <a:buSzTx/>
                        <a:buFont typeface="Symbol" pitchFamily="18" charset="2"/>
                        <a:buChar char=""/>
                        <a:tabLst/>
                      </a:pPr>
                      <a:r>
                        <a:rPr kumimoji="0" lang="fr-FR" sz="1100" b="0" i="0" u="none" strike="noStrike" cap="none" normalizeH="0" baseline="0" smtClean="0">
                          <a:ln>
                            <a:noFill/>
                          </a:ln>
                          <a:solidFill>
                            <a:schemeClr val="tx1"/>
                          </a:solidFill>
                          <a:effectLst/>
                          <a:latin typeface="Calibri" pitchFamily="34" charset="0"/>
                          <a:ea typeface="Calibri" pitchFamily="34" charset="0"/>
                          <a:cs typeface="Calibri" pitchFamily="34" charset="0"/>
                        </a:rPr>
                        <a:t>Reconnaitre et résoudre des problèmes relevant de la proportionnalité en utilisant une procédure adaptée.</a:t>
                      </a:r>
                    </a:p>
                  </a:txBody>
                  <a:tcPr marL="18801" marR="18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hMerge="1">
                  <a:txBody>
                    <a:bodyPr/>
                    <a:lstStyle/>
                    <a:p>
                      <a:endParaRPr lang="fr-FR"/>
                    </a:p>
                  </a:txBody>
                  <a:tcPr/>
                </a:tc>
                <a:tc hMerge="1">
                  <a:txBody>
                    <a:bodyPr/>
                    <a:lstStyle/>
                    <a:p>
                      <a:endParaRPr lang="fr-FR"/>
                    </a:p>
                  </a:txBody>
                  <a:tcPr/>
                </a:tc>
              </a:tr>
            </a:tbl>
          </a:graphicData>
        </a:graphic>
      </p:graphicFrame>
      <p:pic>
        <p:nvPicPr>
          <p:cNvPr id="10304" name="Image 2" descr="attention$.png"/>
          <p:cNvPicPr>
            <a:picLocks noChangeAspect="1"/>
          </p:cNvPicPr>
          <p:nvPr/>
        </p:nvPicPr>
        <p:blipFill>
          <a:blip r:embed="rId3" cstate="print"/>
          <a:srcRect/>
          <a:stretch>
            <a:fillRect/>
          </a:stretch>
        </p:blipFill>
        <p:spPr bwMode="auto">
          <a:xfrm rot="617656">
            <a:off x="2868613" y="217488"/>
            <a:ext cx="360362" cy="317500"/>
          </a:xfrm>
          <a:prstGeom prst="rect">
            <a:avLst/>
          </a:prstGeom>
          <a:noFill/>
          <a:ln w="9525">
            <a:noFill/>
            <a:miter lim="800000"/>
            <a:headEnd/>
            <a:tailEnd/>
          </a:ln>
        </p:spPr>
      </p:pic>
      <p:pic>
        <p:nvPicPr>
          <p:cNvPr id="10305" name="Image 4" descr="attention$.png"/>
          <p:cNvPicPr>
            <a:picLocks noChangeAspect="1"/>
          </p:cNvPicPr>
          <p:nvPr/>
        </p:nvPicPr>
        <p:blipFill>
          <a:blip r:embed="rId3" cstate="print"/>
          <a:srcRect/>
          <a:stretch>
            <a:fillRect/>
          </a:stretch>
        </p:blipFill>
        <p:spPr bwMode="auto">
          <a:xfrm rot="870222">
            <a:off x="5038725" y="3154363"/>
            <a:ext cx="358775" cy="317500"/>
          </a:xfrm>
          <a:prstGeom prst="rect">
            <a:avLst/>
          </a:prstGeom>
          <a:noFill/>
          <a:ln w="9525">
            <a:noFill/>
            <a:miter lim="800000"/>
            <a:headEnd/>
            <a:tailEnd/>
          </a:ln>
        </p:spPr>
      </p:pic>
      <p:cxnSp>
        <p:nvCxnSpPr>
          <p:cNvPr id="7" name="Connecteur droit avec flèche 6"/>
          <p:cNvCxnSpPr/>
          <p:nvPr/>
        </p:nvCxnSpPr>
        <p:spPr>
          <a:xfrm flipH="1">
            <a:off x="4894263" y="4652963"/>
            <a:ext cx="541337" cy="0"/>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10304"/>
                                        </p:tgtEl>
                                        <p:attrNameLst>
                                          <p:attrName>style.visibility</p:attrName>
                                        </p:attrNameLst>
                                      </p:cBhvr>
                                      <p:to>
                                        <p:strVal val="visible"/>
                                      </p:to>
                                    </p:set>
                                    <p:anim calcmode="lin" valueType="num">
                                      <p:cBhvr>
                                        <p:cTn id="7" dur="1000" fill="hold"/>
                                        <p:tgtEl>
                                          <p:spTgt spid="10304"/>
                                        </p:tgtEl>
                                        <p:attrNameLst>
                                          <p:attrName>ppt_w</p:attrName>
                                        </p:attrNameLst>
                                      </p:cBhvr>
                                      <p:tavLst>
                                        <p:tav tm="0">
                                          <p:val>
                                            <p:fltVal val="0"/>
                                          </p:val>
                                        </p:tav>
                                        <p:tav tm="100000">
                                          <p:val>
                                            <p:strVal val="#ppt_w"/>
                                          </p:val>
                                        </p:tav>
                                      </p:tavLst>
                                    </p:anim>
                                    <p:anim calcmode="lin" valueType="num">
                                      <p:cBhvr>
                                        <p:cTn id="8" dur="1000" fill="hold"/>
                                        <p:tgtEl>
                                          <p:spTgt spid="10304"/>
                                        </p:tgtEl>
                                        <p:attrNameLst>
                                          <p:attrName>ppt_h</p:attrName>
                                        </p:attrNameLst>
                                      </p:cBhvr>
                                      <p:tavLst>
                                        <p:tav tm="0">
                                          <p:val>
                                            <p:fltVal val="0"/>
                                          </p:val>
                                        </p:tav>
                                        <p:tav tm="100000">
                                          <p:val>
                                            <p:strVal val="#ppt_h"/>
                                          </p:val>
                                        </p:tav>
                                      </p:tavLst>
                                    </p:anim>
                                    <p:anim calcmode="lin" valueType="num">
                                      <p:cBhvr>
                                        <p:cTn id="9" dur="1000" fill="hold"/>
                                        <p:tgtEl>
                                          <p:spTgt spid="1030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030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10305"/>
                                        </p:tgtEl>
                                        <p:attrNameLst>
                                          <p:attrName>style.visibility</p:attrName>
                                        </p:attrNameLst>
                                      </p:cBhvr>
                                      <p:to>
                                        <p:strVal val="visible"/>
                                      </p:to>
                                    </p:set>
                                    <p:anim calcmode="lin" valueType="num">
                                      <p:cBhvr>
                                        <p:cTn id="15" dur="1000" fill="hold"/>
                                        <p:tgtEl>
                                          <p:spTgt spid="10305"/>
                                        </p:tgtEl>
                                        <p:attrNameLst>
                                          <p:attrName>ppt_w</p:attrName>
                                        </p:attrNameLst>
                                      </p:cBhvr>
                                      <p:tavLst>
                                        <p:tav tm="0">
                                          <p:val>
                                            <p:fltVal val="0"/>
                                          </p:val>
                                        </p:tav>
                                        <p:tav tm="100000">
                                          <p:val>
                                            <p:strVal val="#ppt_w"/>
                                          </p:val>
                                        </p:tav>
                                      </p:tavLst>
                                    </p:anim>
                                    <p:anim calcmode="lin" valueType="num">
                                      <p:cBhvr>
                                        <p:cTn id="16" dur="1000" fill="hold"/>
                                        <p:tgtEl>
                                          <p:spTgt spid="10305"/>
                                        </p:tgtEl>
                                        <p:attrNameLst>
                                          <p:attrName>ppt_h</p:attrName>
                                        </p:attrNameLst>
                                      </p:cBhvr>
                                      <p:tavLst>
                                        <p:tav tm="0">
                                          <p:val>
                                            <p:fltVal val="0"/>
                                          </p:val>
                                        </p:tav>
                                        <p:tav tm="100000">
                                          <p:val>
                                            <p:strVal val="#ppt_h"/>
                                          </p:val>
                                        </p:tav>
                                      </p:tavLst>
                                    </p:anim>
                                    <p:anim calcmode="lin" valueType="num">
                                      <p:cBhvr>
                                        <p:cTn id="17" dur="1000" fill="hold"/>
                                        <p:tgtEl>
                                          <p:spTgt spid="10305"/>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1030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1000" fill="hold"/>
                                        <p:tgtEl>
                                          <p:spTgt spid="7"/>
                                        </p:tgtEl>
                                        <p:attrNameLst>
                                          <p:attrName>ppt_w</p:attrName>
                                        </p:attrNameLst>
                                      </p:cBhvr>
                                      <p:tavLst>
                                        <p:tav tm="0">
                                          <p:val>
                                            <p:fltVal val="0"/>
                                          </p:val>
                                        </p:tav>
                                        <p:tav tm="100000">
                                          <p:val>
                                            <p:strVal val="#ppt_w"/>
                                          </p:val>
                                        </p:tav>
                                      </p:tavLst>
                                    </p:anim>
                                    <p:anim calcmode="lin" valueType="num">
                                      <p:cBhvr>
                                        <p:cTn id="24" dur="1000" fill="hold"/>
                                        <p:tgtEl>
                                          <p:spTgt spid="7"/>
                                        </p:tgtEl>
                                        <p:attrNameLst>
                                          <p:attrName>ppt_h</p:attrName>
                                        </p:attrNameLst>
                                      </p:cBhvr>
                                      <p:tavLst>
                                        <p:tav tm="0">
                                          <p:val>
                                            <p:fltVal val="0"/>
                                          </p:val>
                                        </p:tav>
                                        <p:tav tm="100000">
                                          <p:val>
                                            <p:strVal val="#ppt_h"/>
                                          </p:val>
                                        </p:tav>
                                      </p:tavLst>
                                    </p:anim>
                                    <p:anim calcmode="lin" valueType="num">
                                      <p:cBhvr>
                                        <p:cTn id="25" dur="1000" fill="hold"/>
                                        <p:tgtEl>
                                          <p:spTgt spid="7"/>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re 1"/>
          <p:cNvSpPr>
            <a:spLocks noGrp="1"/>
          </p:cNvSpPr>
          <p:nvPr>
            <p:ph type="title"/>
          </p:nvPr>
        </p:nvSpPr>
        <p:spPr>
          <a:xfrm>
            <a:off x="468313" y="2708275"/>
            <a:ext cx="8229600" cy="1143000"/>
          </a:xfrm>
        </p:spPr>
        <p:txBody>
          <a:bodyPr/>
          <a:lstStyle/>
          <a:p>
            <a:pPr eaLnBrk="1" hangingPunct="1"/>
            <a:r>
              <a:rPr lang="fr-FR" smtClean="0"/>
              <a:t>Grandeurs et mesures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2489</Words>
  <Application>Microsoft Office PowerPoint</Application>
  <PresentationFormat>Affichage à l'écran (4:3)</PresentationFormat>
  <Paragraphs>361</Paragraphs>
  <Slides>19</Slides>
  <Notes>19</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Thème Office</vt:lpstr>
      <vt:lpstr>Programmes en mathématiques</vt:lpstr>
      <vt:lpstr>Quelques points-clés généraux  Cycle 2</vt:lpstr>
      <vt:lpstr>Quelques points-clés généraux  Cycle 3</vt:lpstr>
      <vt:lpstr>Nombres et calculs</vt:lpstr>
      <vt:lpstr>Nombres et calculs C2</vt:lpstr>
      <vt:lpstr>Diapositive 6</vt:lpstr>
      <vt:lpstr>Nombres et calculs C3</vt:lpstr>
      <vt:lpstr>Diapositive 8</vt:lpstr>
      <vt:lpstr>Grandeurs et mesures</vt:lpstr>
      <vt:lpstr>Grandeurs et mesures C2</vt:lpstr>
      <vt:lpstr>Diapositive 11</vt:lpstr>
      <vt:lpstr>Grandeurs et mesures C3</vt:lpstr>
      <vt:lpstr>Diapositive 13</vt:lpstr>
      <vt:lpstr>Espace et géométrie</vt:lpstr>
      <vt:lpstr>Espace et géométrie C2</vt:lpstr>
      <vt:lpstr>Diapositive 16</vt:lpstr>
      <vt:lpstr>Espace et géométrie C3</vt:lpstr>
      <vt:lpstr>Diapositive 18</vt:lpstr>
      <vt:lpstr>Diapositive 19</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Programmes en mathématiques</dc:title>
  <dc:creator>David LECLERC</dc:creator>
  <cp:lastModifiedBy>David LECLERC</cp:lastModifiedBy>
  <cp:revision>1</cp:revision>
  <dcterms:created xsi:type="dcterms:W3CDTF">2017-03-16T07:50:45Z</dcterms:created>
  <dcterms:modified xsi:type="dcterms:W3CDTF">2017-03-16T07:52:36Z</dcterms:modified>
</cp:coreProperties>
</file>